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Arimo" panose="020B0604020202020204" charset="0"/>
      <p:regular r:id="rId40"/>
    </p:embeddedFont>
    <p:embeddedFont>
      <p:font typeface="Arimo Bold" panose="020B0604020202020204" charset="0"/>
      <p:regular r:id="rId41"/>
    </p:embeddedFont>
    <p:embeddedFont>
      <p:font typeface="Canva Sans Bold" panose="020B0604020202020204" charset="0"/>
      <p:regular r:id="rId42"/>
    </p:embeddedFont>
    <p:embeddedFont>
      <p:font typeface="DejaVu Serif" panose="020B0604020202020204" charset="0"/>
      <p:regular r:id="rId43"/>
    </p:embeddedFont>
    <p:embeddedFont>
      <p:font typeface="DejaVu Serif Bold" panose="020B0604020202020204" charset="0"/>
      <p:regular r:id="rId44"/>
    </p:embeddedFont>
    <p:embeddedFont>
      <p:font typeface="Noto Serif Display" panose="020B0604020202020204"/>
      <p:regular r:id="rId45"/>
    </p:embeddedFont>
    <p:embeddedFont>
      <p:font typeface="Noto Serif Display Bold" panose="020B0604020202020204"/>
      <p:regular r:id="rId46"/>
    </p:embeddedFont>
    <p:embeddedFont>
      <p:font typeface="Noto Serif Display Italics" panose="020B0604020202020204"/>
      <p:regular r:id="rId47"/>
    </p:embeddedFont>
    <p:embeddedFont>
      <p:font typeface="Noto Serif Display Semi-Bold" panose="020B0604020202020204"/>
      <p:regular r:id="rId48"/>
    </p:embeddedFont>
    <p:embeddedFont>
      <p:font typeface="Open Sans" panose="020B0606030504020204" pitchFamily="34" charset="0"/>
      <p:regular r:id="rId49"/>
    </p:embeddedFont>
    <p:embeddedFont>
      <p:font typeface="Open Sans Bold" panose="020B0604020202020204" charset="0"/>
      <p:regular r:id="rId50"/>
    </p:embeddedFont>
    <p:embeddedFont>
      <p:font typeface="Saira ExtraCondensed Semi-Bold" panose="020B0604020202020204" charset="-93"/>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57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32.svg"/><Relationship Id="rId4" Type="http://schemas.openxmlformats.org/officeDocument/2006/relationships/image" Target="../media/image4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6.svg"/><Relationship Id="rId7" Type="http://schemas.openxmlformats.org/officeDocument/2006/relationships/image" Target="../media/image3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2.sv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6.svg"/><Relationship Id="rId7" Type="http://schemas.openxmlformats.org/officeDocument/2006/relationships/image" Target="../media/image57.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sv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7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gif"/></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7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1.gif"/></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71.gif"/></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sv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6.jpeg"/><Relationship Id="rId5" Type="http://schemas.openxmlformats.org/officeDocument/2006/relationships/image" Target="../media/image60.sv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sv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6.svg"/><Relationship Id="rId7"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6.svg"/><Relationship Id="rId7" Type="http://schemas.openxmlformats.org/officeDocument/2006/relationships/image" Target="../media/image37.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69316"/>
            <a:ext cx="9531665" cy="3388984"/>
            <a:chOff x="0" y="0"/>
            <a:chExt cx="12708887" cy="4518645"/>
          </a:xfrm>
        </p:grpSpPr>
        <p:sp>
          <p:nvSpPr>
            <p:cNvPr id="3" name="Freeform 3"/>
            <p:cNvSpPr/>
            <p:nvPr/>
          </p:nvSpPr>
          <p:spPr>
            <a:xfrm>
              <a:off x="0" y="0"/>
              <a:ext cx="1206760" cy="1206760"/>
            </a:xfrm>
            <a:custGeom>
              <a:avLst/>
              <a:gdLst/>
              <a:ahLst/>
              <a:cxnLst/>
              <a:rect l="l" t="t" r="r" b="b"/>
              <a:pathLst>
                <a:path w="1206760" h="1206760">
                  <a:moveTo>
                    <a:pt x="0" y="0"/>
                  </a:moveTo>
                  <a:lnTo>
                    <a:pt x="1206760" y="0"/>
                  </a:lnTo>
                  <a:lnTo>
                    <a:pt x="1206760" y="1206760"/>
                  </a:lnTo>
                  <a:lnTo>
                    <a:pt x="0" y="1206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TextBox 4"/>
            <p:cNvSpPr txBox="1"/>
            <p:nvPr/>
          </p:nvSpPr>
          <p:spPr>
            <a:xfrm>
              <a:off x="1560151" y="291160"/>
              <a:ext cx="5249053" cy="524190"/>
            </a:xfrm>
            <a:prstGeom prst="rect">
              <a:avLst/>
            </a:prstGeom>
          </p:spPr>
          <p:txBody>
            <a:bodyPr lIns="0" tIns="0" rIns="0" bIns="0" rtlCol="0" anchor="t">
              <a:spAutoFit/>
            </a:bodyPr>
            <a:lstStyle/>
            <a:p>
              <a:pPr marL="0" lvl="0" indent="0" algn="l">
                <a:lnSpc>
                  <a:spcPts val="3268"/>
                </a:lnSpc>
                <a:spcBef>
                  <a:spcPct val="0"/>
                </a:spcBef>
              </a:pPr>
              <a:r>
                <a:rPr lang="en-US" sz="2334">
                  <a:solidFill>
                    <a:srgbClr val="000000"/>
                  </a:solidFill>
                  <a:latin typeface="Arimo"/>
                  <a:ea typeface="Arimo"/>
                  <a:cs typeface="Arimo"/>
                  <a:sym typeface="Arimo"/>
                </a:rPr>
                <a:t>HUỲNH NHƯ Ý</a:t>
              </a:r>
            </a:p>
          </p:txBody>
        </p:sp>
        <p:sp>
          <p:nvSpPr>
            <p:cNvPr id="5" name="Freeform 5"/>
            <p:cNvSpPr/>
            <p:nvPr/>
          </p:nvSpPr>
          <p:spPr>
            <a:xfrm>
              <a:off x="0" y="1498396"/>
              <a:ext cx="1206760" cy="1206760"/>
            </a:xfrm>
            <a:custGeom>
              <a:avLst/>
              <a:gdLst/>
              <a:ahLst/>
              <a:cxnLst/>
              <a:rect l="l" t="t" r="r" b="b"/>
              <a:pathLst>
                <a:path w="1206760" h="1206760">
                  <a:moveTo>
                    <a:pt x="0" y="0"/>
                  </a:moveTo>
                  <a:lnTo>
                    <a:pt x="1206760" y="0"/>
                  </a:lnTo>
                  <a:lnTo>
                    <a:pt x="1206760" y="1206761"/>
                  </a:lnTo>
                  <a:lnTo>
                    <a:pt x="0" y="1206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TextBox 6"/>
            <p:cNvSpPr txBox="1"/>
            <p:nvPr/>
          </p:nvSpPr>
          <p:spPr>
            <a:xfrm>
              <a:off x="1560151" y="1790839"/>
              <a:ext cx="5249053" cy="521626"/>
            </a:xfrm>
            <a:prstGeom prst="rect">
              <a:avLst/>
            </a:prstGeom>
          </p:spPr>
          <p:txBody>
            <a:bodyPr lIns="0" tIns="0" rIns="0" bIns="0" rtlCol="0" anchor="t">
              <a:spAutoFit/>
            </a:bodyPr>
            <a:lstStyle/>
            <a:p>
              <a:pPr marL="0" lvl="0" indent="0" algn="l">
                <a:lnSpc>
                  <a:spcPts val="3268"/>
                </a:lnSpc>
                <a:spcBef>
                  <a:spcPct val="0"/>
                </a:spcBef>
              </a:pPr>
              <a:r>
                <a:rPr lang="en-US" sz="2334" u="none" strike="noStrike">
                  <a:solidFill>
                    <a:srgbClr val="000000"/>
                  </a:solidFill>
                  <a:latin typeface="Arimo"/>
                  <a:ea typeface="Arimo"/>
                  <a:cs typeface="Arimo"/>
                  <a:sym typeface="Arimo"/>
                </a:rPr>
                <a:t>NGÔ ANH TUẤN</a:t>
              </a:r>
            </a:p>
          </p:txBody>
        </p:sp>
        <p:sp>
          <p:nvSpPr>
            <p:cNvPr id="7" name="Freeform 7"/>
            <p:cNvSpPr/>
            <p:nvPr/>
          </p:nvSpPr>
          <p:spPr>
            <a:xfrm>
              <a:off x="5899682" y="0"/>
              <a:ext cx="1206760" cy="1206760"/>
            </a:xfrm>
            <a:custGeom>
              <a:avLst/>
              <a:gdLst/>
              <a:ahLst/>
              <a:cxnLst/>
              <a:rect l="l" t="t" r="r" b="b"/>
              <a:pathLst>
                <a:path w="1206760" h="1206760">
                  <a:moveTo>
                    <a:pt x="0" y="0"/>
                  </a:moveTo>
                  <a:lnTo>
                    <a:pt x="1206761" y="0"/>
                  </a:lnTo>
                  <a:lnTo>
                    <a:pt x="1206761" y="1206760"/>
                  </a:lnTo>
                  <a:lnTo>
                    <a:pt x="0" y="1206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8" name="TextBox 8"/>
            <p:cNvSpPr txBox="1"/>
            <p:nvPr/>
          </p:nvSpPr>
          <p:spPr>
            <a:xfrm>
              <a:off x="7459834" y="292442"/>
              <a:ext cx="5249053" cy="521626"/>
            </a:xfrm>
            <a:prstGeom prst="rect">
              <a:avLst/>
            </a:prstGeom>
          </p:spPr>
          <p:txBody>
            <a:bodyPr lIns="0" tIns="0" rIns="0" bIns="0" rtlCol="0" anchor="t">
              <a:spAutoFit/>
            </a:bodyPr>
            <a:lstStyle/>
            <a:p>
              <a:pPr marL="0" lvl="0" indent="0" algn="l">
                <a:lnSpc>
                  <a:spcPts val="3268"/>
                </a:lnSpc>
                <a:spcBef>
                  <a:spcPct val="0"/>
                </a:spcBef>
              </a:pPr>
              <a:r>
                <a:rPr lang="en-US" sz="2334" u="none" strike="noStrike">
                  <a:solidFill>
                    <a:srgbClr val="000000"/>
                  </a:solidFill>
                  <a:latin typeface="Arimo"/>
                  <a:ea typeface="Arimo"/>
                  <a:cs typeface="Arimo"/>
                  <a:sym typeface="Arimo"/>
                </a:rPr>
                <a:t>LÊ MINH TOÀN</a:t>
              </a:r>
            </a:p>
          </p:txBody>
        </p:sp>
        <p:sp>
          <p:nvSpPr>
            <p:cNvPr id="9" name="Freeform 9"/>
            <p:cNvSpPr/>
            <p:nvPr/>
          </p:nvSpPr>
          <p:spPr>
            <a:xfrm>
              <a:off x="5899682" y="1498396"/>
              <a:ext cx="1206760" cy="1206760"/>
            </a:xfrm>
            <a:custGeom>
              <a:avLst/>
              <a:gdLst/>
              <a:ahLst/>
              <a:cxnLst/>
              <a:rect l="l" t="t" r="r" b="b"/>
              <a:pathLst>
                <a:path w="1206760" h="1206760">
                  <a:moveTo>
                    <a:pt x="0" y="0"/>
                  </a:moveTo>
                  <a:lnTo>
                    <a:pt x="1206761" y="0"/>
                  </a:lnTo>
                  <a:lnTo>
                    <a:pt x="1206761" y="1206761"/>
                  </a:lnTo>
                  <a:lnTo>
                    <a:pt x="0" y="1206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0" name="TextBox 10"/>
            <p:cNvSpPr txBox="1"/>
            <p:nvPr/>
          </p:nvSpPr>
          <p:spPr>
            <a:xfrm>
              <a:off x="7459834" y="1790839"/>
              <a:ext cx="5249053" cy="521626"/>
            </a:xfrm>
            <a:prstGeom prst="rect">
              <a:avLst/>
            </a:prstGeom>
          </p:spPr>
          <p:txBody>
            <a:bodyPr lIns="0" tIns="0" rIns="0" bIns="0" rtlCol="0" anchor="t">
              <a:spAutoFit/>
            </a:bodyPr>
            <a:lstStyle/>
            <a:p>
              <a:pPr marL="0" lvl="0" indent="0" algn="l">
                <a:lnSpc>
                  <a:spcPts val="3268"/>
                </a:lnSpc>
                <a:spcBef>
                  <a:spcPct val="0"/>
                </a:spcBef>
              </a:pPr>
              <a:r>
                <a:rPr lang="en-US" sz="2334" u="none" strike="noStrike">
                  <a:solidFill>
                    <a:srgbClr val="000000"/>
                  </a:solidFill>
                  <a:latin typeface="Arimo"/>
                  <a:ea typeface="Arimo"/>
                  <a:cs typeface="Arimo"/>
                  <a:sym typeface="Arimo"/>
                </a:rPr>
                <a:t>NGUYỄN MINH HIỀN</a:t>
              </a:r>
            </a:p>
          </p:txBody>
        </p:sp>
        <p:sp>
          <p:nvSpPr>
            <p:cNvPr id="11" name="TextBox 11"/>
            <p:cNvSpPr txBox="1"/>
            <p:nvPr/>
          </p:nvSpPr>
          <p:spPr>
            <a:xfrm>
              <a:off x="293426" y="3575035"/>
              <a:ext cx="11212512" cy="943609"/>
            </a:xfrm>
            <a:prstGeom prst="rect">
              <a:avLst/>
            </a:prstGeom>
          </p:spPr>
          <p:txBody>
            <a:bodyPr lIns="0" tIns="0" rIns="0" bIns="0" rtlCol="0" anchor="t">
              <a:spAutoFit/>
            </a:bodyPr>
            <a:lstStyle/>
            <a:p>
              <a:pPr algn="ctr">
                <a:lnSpc>
                  <a:spcPts val="5880"/>
                </a:lnSpc>
              </a:pPr>
              <a:r>
                <a:rPr lang="en-US" sz="4200">
                  <a:solidFill>
                    <a:srgbClr val="000000"/>
                  </a:solidFill>
                  <a:latin typeface="DejaVu Serif"/>
                  <a:ea typeface="DejaVu Serif"/>
                  <a:cs typeface="DejaVu Serif"/>
                  <a:sym typeface="DejaVu Serif"/>
                </a:rPr>
                <a:t>GVHD: TS. TRẦN KHẢI THIỆN</a:t>
              </a:r>
            </a:p>
          </p:txBody>
        </p:sp>
      </p:grpSp>
      <p:grpSp>
        <p:nvGrpSpPr>
          <p:cNvPr id="12" name="Group 12"/>
          <p:cNvGrpSpPr/>
          <p:nvPr/>
        </p:nvGrpSpPr>
        <p:grpSpPr>
          <a:xfrm>
            <a:off x="11584888" y="-5151789"/>
            <a:ext cx="8275151" cy="18621426"/>
            <a:chOff x="0" y="0"/>
            <a:chExt cx="11033535" cy="24828568"/>
          </a:xfrm>
        </p:grpSpPr>
        <p:sp>
          <p:nvSpPr>
            <p:cNvPr id="13" name="Freeform 13"/>
            <p:cNvSpPr/>
            <p:nvPr/>
          </p:nvSpPr>
          <p:spPr>
            <a:xfrm>
              <a:off x="0" y="11208012"/>
              <a:ext cx="11033535" cy="13620556"/>
            </a:xfrm>
            <a:custGeom>
              <a:avLst/>
              <a:gdLst/>
              <a:ahLst/>
              <a:cxnLst/>
              <a:rect l="l" t="t" r="r" b="b"/>
              <a:pathLst>
                <a:path w="11033535" h="13620556">
                  <a:moveTo>
                    <a:pt x="0" y="0"/>
                  </a:moveTo>
                  <a:lnTo>
                    <a:pt x="11033535" y="0"/>
                  </a:lnTo>
                  <a:lnTo>
                    <a:pt x="11033535" y="13620556"/>
                  </a:lnTo>
                  <a:lnTo>
                    <a:pt x="0" y="13620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4" name="Freeform 14"/>
            <p:cNvSpPr/>
            <p:nvPr/>
          </p:nvSpPr>
          <p:spPr>
            <a:xfrm>
              <a:off x="0" y="0"/>
              <a:ext cx="11033535" cy="13620556"/>
            </a:xfrm>
            <a:custGeom>
              <a:avLst/>
              <a:gdLst/>
              <a:ahLst/>
              <a:cxnLst/>
              <a:rect l="l" t="t" r="r" b="b"/>
              <a:pathLst>
                <a:path w="11033535" h="13620556">
                  <a:moveTo>
                    <a:pt x="0" y="0"/>
                  </a:moveTo>
                  <a:lnTo>
                    <a:pt x="11033535" y="0"/>
                  </a:lnTo>
                  <a:lnTo>
                    <a:pt x="11033535" y="13620556"/>
                  </a:lnTo>
                  <a:lnTo>
                    <a:pt x="0" y="13620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grpSp>
        <p:nvGrpSpPr>
          <p:cNvPr id="15" name="Group 15"/>
          <p:cNvGrpSpPr>
            <a:grpSpLocks noChangeAspect="1"/>
          </p:cNvGrpSpPr>
          <p:nvPr/>
        </p:nvGrpSpPr>
        <p:grpSpPr>
          <a:xfrm>
            <a:off x="11584888" y="438150"/>
            <a:ext cx="8406175" cy="10473094"/>
            <a:chOff x="0" y="0"/>
            <a:chExt cx="6089650" cy="7586980"/>
          </a:xfrm>
        </p:grpSpPr>
        <p:sp>
          <p:nvSpPr>
            <p:cNvPr id="16" name="Freeform 16"/>
            <p:cNvSpPr/>
            <p:nvPr/>
          </p:nvSpPr>
          <p:spPr>
            <a:xfrm>
              <a:off x="-121920" y="-120650"/>
              <a:ext cx="6333490" cy="7828280"/>
            </a:xfrm>
            <a:custGeom>
              <a:avLst/>
              <a:gdLst/>
              <a:ahLst/>
              <a:cxnLst/>
              <a:rect l="l" t="t" r="r" b="b"/>
              <a:pathLst>
                <a:path w="6333490" h="7828280">
                  <a:moveTo>
                    <a:pt x="6167120" y="4831080"/>
                  </a:moveTo>
                  <a:lnTo>
                    <a:pt x="6167120" y="4831080"/>
                  </a:lnTo>
                  <a:cubicBezTo>
                    <a:pt x="6333490" y="4287520"/>
                    <a:pt x="6027420" y="3710940"/>
                    <a:pt x="5482590" y="3544570"/>
                  </a:cubicBezTo>
                  <a:lnTo>
                    <a:pt x="4992370" y="3394710"/>
                  </a:lnTo>
                  <a:cubicBezTo>
                    <a:pt x="5501640" y="3489960"/>
                    <a:pt x="6012180" y="3190240"/>
                    <a:pt x="6167120" y="2683510"/>
                  </a:cubicBezTo>
                  <a:lnTo>
                    <a:pt x="6167120" y="2683510"/>
                  </a:lnTo>
                  <a:cubicBezTo>
                    <a:pt x="6333490" y="2139950"/>
                    <a:pt x="6027420" y="1563370"/>
                    <a:pt x="5482590" y="1397000"/>
                  </a:cubicBezTo>
                  <a:lnTo>
                    <a:pt x="1452880" y="166370"/>
                  </a:lnTo>
                  <a:cubicBezTo>
                    <a:pt x="909320" y="0"/>
                    <a:pt x="334010" y="306070"/>
                    <a:pt x="167640" y="849630"/>
                  </a:cubicBezTo>
                  <a:lnTo>
                    <a:pt x="167640" y="849630"/>
                  </a:lnTo>
                  <a:cubicBezTo>
                    <a:pt x="1270" y="1393190"/>
                    <a:pt x="307340" y="1969770"/>
                    <a:pt x="852170" y="2136140"/>
                  </a:cubicBezTo>
                  <a:lnTo>
                    <a:pt x="1341120" y="2286000"/>
                  </a:lnTo>
                  <a:cubicBezTo>
                    <a:pt x="831850" y="2190750"/>
                    <a:pt x="321310" y="2490470"/>
                    <a:pt x="166370" y="2997200"/>
                  </a:cubicBezTo>
                  <a:lnTo>
                    <a:pt x="166370" y="2997200"/>
                  </a:lnTo>
                  <a:cubicBezTo>
                    <a:pt x="0" y="3540760"/>
                    <a:pt x="306070" y="4117340"/>
                    <a:pt x="850900" y="4283710"/>
                  </a:cubicBezTo>
                  <a:lnTo>
                    <a:pt x="1341120" y="4433570"/>
                  </a:lnTo>
                  <a:cubicBezTo>
                    <a:pt x="831850" y="4338320"/>
                    <a:pt x="321310" y="4638040"/>
                    <a:pt x="166370" y="5144770"/>
                  </a:cubicBezTo>
                  <a:lnTo>
                    <a:pt x="166370" y="5144770"/>
                  </a:lnTo>
                  <a:cubicBezTo>
                    <a:pt x="0" y="5688330"/>
                    <a:pt x="306070" y="6264910"/>
                    <a:pt x="850900" y="6431280"/>
                  </a:cubicBezTo>
                  <a:lnTo>
                    <a:pt x="4880610" y="7661911"/>
                  </a:lnTo>
                  <a:cubicBezTo>
                    <a:pt x="5424170" y="7828280"/>
                    <a:pt x="6000750" y="7522211"/>
                    <a:pt x="6167120" y="6977380"/>
                  </a:cubicBezTo>
                  <a:lnTo>
                    <a:pt x="6167120" y="6977380"/>
                  </a:lnTo>
                  <a:cubicBezTo>
                    <a:pt x="6333490" y="6433820"/>
                    <a:pt x="6027420" y="5857240"/>
                    <a:pt x="5482590" y="5690870"/>
                  </a:cubicBezTo>
                  <a:lnTo>
                    <a:pt x="4992370" y="5541011"/>
                  </a:lnTo>
                  <a:cubicBezTo>
                    <a:pt x="5501640" y="5638800"/>
                    <a:pt x="6012180" y="5337810"/>
                    <a:pt x="6167120" y="4831080"/>
                  </a:cubicBezTo>
                  <a:close/>
                </a:path>
              </a:pathLst>
            </a:custGeom>
            <a:blipFill>
              <a:blip r:embed="rId6"/>
              <a:stretch>
                <a:fillRect l="-43404" r="-43404"/>
              </a:stretch>
            </a:blipFill>
          </p:spPr>
          <p:txBody>
            <a:bodyPr/>
            <a:lstStyle/>
            <a:p>
              <a:endParaRPr lang="vi-VN"/>
            </a:p>
          </p:txBody>
        </p:sp>
      </p:grpSp>
      <p:sp>
        <p:nvSpPr>
          <p:cNvPr id="17" name="Freeform 17"/>
          <p:cNvSpPr/>
          <p:nvPr/>
        </p:nvSpPr>
        <p:spPr>
          <a:xfrm>
            <a:off x="16152273" y="174358"/>
            <a:ext cx="1915153" cy="1289601"/>
          </a:xfrm>
          <a:custGeom>
            <a:avLst/>
            <a:gdLst/>
            <a:ahLst/>
            <a:cxnLst/>
            <a:rect l="l" t="t" r="r" b="b"/>
            <a:pathLst>
              <a:path w="1915153" h="1289601">
                <a:moveTo>
                  <a:pt x="0" y="0"/>
                </a:moveTo>
                <a:lnTo>
                  <a:pt x="1915154" y="0"/>
                </a:lnTo>
                <a:lnTo>
                  <a:pt x="1915154" y="1289601"/>
                </a:lnTo>
                <a:lnTo>
                  <a:pt x="0" y="1289601"/>
                </a:lnTo>
                <a:lnTo>
                  <a:pt x="0" y="0"/>
                </a:lnTo>
                <a:close/>
              </a:path>
            </a:pathLst>
          </a:custGeom>
          <a:blipFill>
            <a:blip r:embed="rId7"/>
            <a:stretch>
              <a:fillRect/>
            </a:stretch>
          </a:blipFill>
        </p:spPr>
        <p:txBody>
          <a:bodyPr/>
          <a:lstStyle/>
          <a:p>
            <a:endParaRPr lang="vi-VN"/>
          </a:p>
        </p:txBody>
      </p:sp>
      <p:grpSp>
        <p:nvGrpSpPr>
          <p:cNvPr id="18" name="Group 18"/>
          <p:cNvGrpSpPr/>
          <p:nvPr/>
        </p:nvGrpSpPr>
        <p:grpSpPr>
          <a:xfrm>
            <a:off x="1038225" y="438150"/>
            <a:ext cx="9531665" cy="4978859"/>
            <a:chOff x="0" y="0"/>
            <a:chExt cx="12708887" cy="6638478"/>
          </a:xfrm>
        </p:grpSpPr>
        <p:sp>
          <p:nvSpPr>
            <p:cNvPr id="19" name="TextBox 19"/>
            <p:cNvSpPr txBox="1"/>
            <p:nvPr/>
          </p:nvSpPr>
          <p:spPr>
            <a:xfrm>
              <a:off x="0" y="95250"/>
              <a:ext cx="12708887" cy="4867465"/>
            </a:xfrm>
            <a:prstGeom prst="rect">
              <a:avLst/>
            </a:prstGeom>
          </p:spPr>
          <p:txBody>
            <a:bodyPr lIns="0" tIns="0" rIns="0" bIns="0" rtlCol="0" anchor="t">
              <a:spAutoFit/>
            </a:bodyPr>
            <a:lstStyle/>
            <a:p>
              <a:pPr algn="ctr">
                <a:lnSpc>
                  <a:spcPts val="9486"/>
                </a:lnSpc>
              </a:pPr>
              <a:r>
                <a:rPr lang="en-US" sz="8703" spc="278">
                  <a:solidFill>
                    <a:srgbClr val="000000"/>
                  </a:solidFill>
                  <a:latin typeface="Saira ExtraCondensed Semi-Bold"/>
                  <a:ea typeface="Saira ExtraCondensed Semi-Bold"/>
                  <a:cs typeface="Saira ExtraCondensed Semi-Bold"/>
                  <a:sym typeface="Saira ExtraCondensed Semi-Bold"/>
                </a:rPr>
                <a:t>A Contrastive Framework for Neural Text Generation</a:t>
              </a:r>
            </a:p>
          </p:txBody>
        </p:sp>
        <p:sp>
          <p:nvSpPr>
            <p:cNvPr id="20" name="TextBox 20"/>
            <p:cNvSpPr txBox="1"/>
            <p:nvPr/>
          </p:nvSpPr>
          <p:spPr>
            <a:xfrm>
              <a:off x="0" y="5158249"/>
              <a:ext cx="12708887" cy="1480229"/>
            </a:xfrm>
            <a:prstGeom prst="rect">
              <a:avLst/>
            </a:prstGeom>
          </p:spPr>
          <p:txBody>
            <a:bodyPr lIns="0" tIns="0" rIns="0" bIns="0" rtlCol="0" anchor="t">
              <a:spAutoFit/>
            </a:bodyPr>
            <a:lstStyle/>
            <a:p>
              <a:pPr algn="just">
                <a:lnSpc>
                  <a:spcPts val="4565"/>
                </a:lnSpc>
              </a:pPr>
              <a:r>
                <a:rPr lang="en-US" sz="3261">
                  <a:solidFill>
                    <a:srgbClr val="000000"/>
                  </a:solidFill>
                  <a:latin typeface="Noto Serif Display Bold"/>
                  <a:ea typeface="Noto Serif Display Bold"/>
                  <a:cs typeface="Noto Serif Display Bold"/>
                  <a:sym typeface="Noto Serif Display Bold"/>
                </a:rPr>
                <a:t>Khung Tương Phản Để Tạo Văn Bản Thần Kinh</a:t>
              </a:r>
            </a:p>
          </p:txBody>
        </p:sp>
      </p:gr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368877">
            <a:off x="-3069607" y="-2044328"/>
            <a:ext cx="17219482" cy="21033456"/>
            <a:chOff x="0" y="0"/>
            <a:chExt cx="5325501" cy="6505056"/>
          </a:xfrm>
        </p:grpSpPr>
        <p:sp>
          <p:nvSpPr>
            <p:cNvPr id="3" name="Freeform 3"/>
            <p:cNvSpPr/>
            <p:nvPr/>
          </p:nvSpPr>
          <p:spPr>
            <a:xfrm>
              <a:off x="0" y="0"/>
              <a:ext cx="5325501" cy="6505056"/>
            </a:xfrm>
            <a:custGeom>
              <a:avLst/>
              <a:gdLst/>
              <a:ahLst/>
              <a:cxnLst/>
              <a:rect l="l" t="t" r="r" b="b"/>
              <a:pathLst>
                <a:path w="5325501" h="6505056">
                  <a:moveTo>
                    <a:pt x="0" y="0"/>
                  </a:moveTo>
                  <a:lnTo>
                    <a:pt x="5325501" y="0"/>
                  </a:lnTo>
                  <a:lnTo>
                    <a:pt x="5325501" y="6505056"/>
                  </a:lnTo>
                  <a:lnTo>
                    <a:pt x="0" y="6505056"/>
                  </a:lnTo>
                  <a:close/>
                </a:path>
              </a:pathLst>
            </a:custGeom>
            <a:solidFill>
              <a:srgbClr val="FDD85D"/>
            </a:solidFill>
          </p:spPr>
          <p:txBody>
            <a:bodyPr/>
            <a:lstStyle/>
            <a:p>
              <a:endParaRPr lang="vi-VN"/>
            </a:p>
          </p:txBody>
        </p:sp>
      </p:grpSp>
      <p:grpSp>
        <p:nvGrpSpPr>
          <p:cNvPr id="4" name="Group 4"/>
          <p:cNvGrpSpPr/>
          <p:nvPr/>
        </p:nvGrpSpPr>
        <p:grpSpPr>
          <a:xfrm>
            <a:off x="739414" y="3011971"/>
            <a:ext cx="17101779" cy="4758359"/>
            <a:chOff x="0" y="0"/>
            <a:chExt cx="22802372" cy="6344479"/>
          </a:xfrm>
        </p:grpSpPr>
        <p:sp>
          <p:nvSpPr>
            <p:cNvPr id="5" name="TextBox 5"/>
            <p:cNvSpPr txBox="1"/>
            <p:nvPr/>
          </p:nvSpPr>
          <p:spPr>
            <a:xfrm>
              <a:off x="0" y="-47625"/>
              <a:ext cx="22802372" cy="3918364"/>
            </a:xfrm>
            <a:prstGeom prst="rect">
              <a:avLst/>
            </a:prstGeom>
          </p:spPr>
          <p:txBody>
            <a:bodyPr lIns="0" tIns="0" rIns="0" bIns="0" rtlCol="0" anchor="t">
              <a:spAutoFit/>
            </a:bodyPr>
            <a:lstStyle/>
            <a:p>
              <a:pPr algn="l">
                <a:lnSpc>
                  <a:spcPts val="3960"/>
                </a:lnSpc>
              </a:pPr>
              <a:r>
                <a:rPr lang="en-US" sz="2848">
                  <a:solidFill>
                    <a:srgbClr val="000000"/>
                  </a:solidFill>
                  <a:latin typeface="Noto Serif Display Bold"/>
                  <a:ea typeface="Noto Serif Display Bold"/>
                  <a:cs typeface="Noto Serif Display Bold"/>
                  <a:sym typeface="Noto Serif Display Bold"/>
                </a:rPr>
                <a:t>Mục tiêu :</a:t>
              </a:r>
            </a:p>
            <a:p>
              <a:pPr algn="l">
                <a:lnSpc>
                  <a:spcPts val="3960"/>
                </a:lnSpc>
              </a:pPr>
              <a:r>
                <a:rPr lang="en-US" sz="2848">
                  <a:solidFill>
                    <a:srgbClr val="000000"/>
                  </a:solidFill>
                  <a:latin typeface="Noto Serif Display"/>
                  <a:ea typeface="Noto Serif Display"/>
                  <a:cs typeface="Noto Serif Display"/>
                  <a:sym typeface="Noto Serif Display"/>
                </a:rPr>
                <a:t>Mục tiêu của phương pháp đào tạo đối lập là khuyến khích mô hình ngôn ngữ học cách biểu diễn token sao cho chúng có thể phân biệt được và đồng đẳng với nhau. Để đạt được điều này, một mục tiêu đối lập (Contrastive Loss, viết tắt là LCL) được thêm vào quá trình đào tạo của mô hình ngôn ngữ.</a:t>
              </a:r>
            </a:p>
            <a:p>
              <a:pPr algn="l">
                <a:lnSpc>
                  <a:spcPts val="3960"/>
                </a:lnSpc>
              </a:pPr>
              <a:endParaRPr lang="en-US" sz="2848">
                <a:solidFill>
                  <a:srgbClr val="000000"/>
                </a:solidFill>
                <a:latin typeface="Noto Serif Display"/>
                <a:ea typeface="Noto Serif Display"/>
                <a:cs typeface="Noto Serif Display"/>
                <a:sym typeface="Noto Serif Display"/>
              </a:endParaRPr>
            </a:p>
          </p:txBody>
        </p:sp>
        <p:sp>
          <p:nvSpPr>
            <p:cNvPr id="6" name="TextBox 6"/>
            <p:cNvSpPr txBox="1"/>
            <p:nvPr/>
          </p:nvSpPr>
          <p:spPr>
            <a:xfrm>
              <a:off x="0" y="4407314"/>
              <a:ext cx="22802372" cy="1937164"/>
            </a:xfrm>
            <a:prstGeom prst="rect">
              <a:avLst/>
            </a:prstGeom>
          </p:spPr>
          <p:txBody>
            <a:bodyPr lIns="0" tIns="0" rIns="0" bIns="0" rtlCol="0" anchor="t">
              <a:spAutoFit/>
            </a:bodyPr>
            <a:lstStyle/>
            <a:p>
              <a:pPr algn="l">
                <a:lnSpc>
                  <a:spcPts val="3960"/>
                </a:lnSpc>
              </a:pPr>
              <a:r>
                <a:rPr lang="en-US" sz="2848">
                  <a:solidFill>
                    <a:srgbClr val="000000"/>
                  </a:solidFill>
                  <a:latin typeface="Noto Serif Display Bold"/>
                  <a:ea typeface="Noto Serif Display Bold"/>
                  <a:cs typeface="Noto Serif Display Bold"/>
                  <a:sym typeface="Noto Serif Display Bold"/>
                </a:rPr>
                <a:t>Cụ thể:</a:t>
              </a:r>
            </a:p>
            <a:p>
              <a:pPr algn="l">
                <a:lnSpc>
                  <a:spcPts val="3960"/>
                </a:lnSpc>
              </a:pPr>
              <a:r>
                <a:rPr lang="en-US" sz="2848">
                  <a:solidFill>
                    <a:srgbClr val="000000"/>
                  </a:solidFill>
                  <a:latin typeface="Noto Serif Display"/>
                  <a:ea typeface="Noto Serif Display"/>
                  <a:cs typeface="Noto Serif Display"/>
                  <a:sym typeface="Noto Serif Display"/>
                </a:rPr>
                <a:t>Cho một chuỗi có độ dài biến thiên                                                , LCL được định nghĩa như sau:</a:t>
              </a:r>
            </a:p>
            <a:p>
              <a:pPr algn="l">
                <a:lnSpc>
                  <a:spcPts val="3960"/>
                </a:lnSpc>
              </a:pPr>
              <a:endParaRPr lang="en-US" sz="2848">
                <a:solidFill>
                  <a:srgbClr val="000000"/>
                </a:solidFill>
                <a:latin typeface="Noto Serif Display"/>
                <a:ea typeface="Noto Serif Display"/>
                <a:cs typeface="Noto Serif Display"/>
                <a:sym typeface="Noto Serif Display"/>
              </a:endParaRPr>
            </a:p>
          </p:txBody>
        </p:sp>
      </p:grpSp>
      <p:sp>
        <p:nvSpPr>
          <p:cNvPr id="7" name="Freeform 7"/>
          <p:cNvSpPr/>
          <p:nvPr/>
        </p:nvSpPr>
        <p:spPr>
          <a:xfrm>
            <a:off x="15620200" y="193554"/>
            <a:ext cx="2464833" cy="2818416"/>
          </a:xfrm>
          <a:custGeom>
            <a:avLst/>
            <a:gdLst/>
            <a:ahLst/>
            <a:cxnLst/>
            <a:rect l="l" t="t" r="r" b="b"/>
            <a:pathLst>
              <a:path w="2464833" h="2818416">
                <a:moveTo>
                  <a:pt x="0" y="0"/>
                </a:moveTo>
                <a:lnTo>
                  <a:pt x="2464834" y="0"/>
                </a:lnTo>
                <a:lnTo>
                  <a:pt x="2464834" y="2818417"/>
                </a:lnTo>
                <a:lnTo>
                  <a:pt x="0" y="28184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8" name="Freeform 8"/>
          <p:cNvSpPr/>
          <p:nvPr/>
        </p:nvSpPr>
        <p:spPr>
          <a:xfrm>
            <a:off x="6779361" y="6574164"/>
            <a:ext cx="3737059" cy="1110440"/>
          </a:xfrm>
          <a:custGeom>
            <a:avLst/>
            <a:gdLst/>
            <a:ahLst/>
            <a:cxnLst/>
            <a:rect l="l" t="t" r="r" b="b"/>
            <a:pathLst>
              <a:path w="3737059" h="1110440">
                <a:moveTo>
                  <a:pt x="0" y="0"/>
                </a:moveTo>
                <a:lnTo>
                  <a:pt x="3737059" y="0"/>
                </a:lnTo>
                <a:lnTo>
                  <a:pt x="3737059" y="1110440"/>
                </a:lnTo>
                <a:lnTo>
                  <a:pt x="0" y="1110440"/>
                </a:lnTo>
                <a:lnTo>
                  <a:pt x="0" y="0"/>
                </a:lnTo>
                <a:close/>
              </a:path>
            </a:pathLst>
          </a:custGeom>
          <a:blipFill>
            <a:blip r:embed="rId4"/>
            <a:stretch>
              <a:fillRect/>
            </a:stretch>
          </a:blipFill>
        </p:spPr>
        <p:txBody>
          <a:bodyPr/>
          <a:lstStyle/>
          <a:p>
            <a:endParaRPr lang="vi-VN"/>
          </a:p>
        </p:txBody>
      </p:sp>
      <p:sp>
        <p:nvSpPr>
          <p:cNvPr id="9" name="Freeform 9"/>
          <p:cNvSpPr/>
          <p:nvPr/>
        </p:nvSpPr>
        <p:spPr>
          <a:xfrm>
            <a:off x="3299184" y="8027504"/>
            <a:ext cx="11689632" cy="1865578"/>
          </a:xfrm>
          <a:custGeom>
            <a:avLst/>
            <a:gdLst/>
            <a:ahLst/>
            <a:cxnLst/>
            <a:rect l="l" t="t" r="r" b="b"/>
            <a:pathLst>
              <a:path w="11689632" h="1865578">
                <a:moveTo>
                  <a:pt x="0" y="0"/>
                </a:moveTo>
                <a:lnTo>
                  <a:pt x="11689632" y="0"/>
                </a:lnTo>
                <a:lnTo>
                  <a:pt x="11689632" y="1865578"/>
                </a:lnTo>
                <a:lnTo>
                  <a:pt x="0" y="1865578"/>
                </a:lnTo>
                <a:lnTo>
                  <a:pt x="0" y="0"/>
                </a:lnTo>
                <a:close/>
              </a:path>
            </a:pathLst>
          </a:custGeom>
          <a:blipFill>
            <a:blip r:embed="rId5"/>
            <a:stretch>
              <a:fillRect/>
            </a:stretch>
          </a:blipFill>
        </p:spPr>
        <p:txBody>
          <a:bodyPr/>
          <a:lstStyle/>
          <a:p>
            <a:endParaRPr lang="vi-VN"/>
          </a:p>
        </p:txBody>
      </p:sp>
      <p:sp>
        <p:nvSpPr>
          <p:cNvPr id="10" name="TextBox 10"/>
          <p:cNvSpPr txBox="1"/>
          <p:nvPr/>
        </p:nvSpPr>
        <p:spPr>
          <a:xfrm>
            <a:off x="546277" y="555941"/>
            <a:ext cx="12803361" cy="1010287"/>
          </a:xfrm>
          <a:prstGeom prst="rect">
            <a:avLst/>
          </a:prstGeom>
        </p:spPr>
        <p:txBody>
          <a:bodyPr lIns="0" tIns="0" rIns="0" bIns="0" rtlCol="0" anchor="t">
            <a:spAutoFit/>
          </a:bodyPr>
          <a:lstStyle/>
          <a:p>
            <a:pPr marL="0" lvl="0" indent="0" algn="l">
              <a:lnSpc>
                <a:spcPts val="7630"/>
              </a:lnSpc>
              <a:spcBef>
                <a:spcPct val="0"/>
              </a:spcBef>
            </a:pPr>
            <a:r>
              <a:rPr lang="en-US" sz="7000">
                <a:solidFill>
                  <a:srgbClr val="000000"/>
                </a:solidFill>
                <a:latin typeface="DejaVu Serif Bold"/>
                <a:ea typeface="DejaVu Serif Bold"/>
                <a:cs typeface="DejaVu Serif Bold"/>
                <a:sym typeface="DejaVu Serif Bold"/>
              </a:rPr>
              <a:t>II. Phương pháp đề xuất </a:t>
            </a:r>
          </a:p>
        </p:txBody>
      </p:sp>
      <p:sp>
        <p:nvSpPr>
          <p:cNvPr id="11" name="TextBox 11"/>
          <p:cNvSpPr txBox="1"/>
          <p:nvPr/>
        </p:nvSpPr>
        <p:spPr>
          <a:xfrm>
            <a:off x="546277" y="1747051"/>
            <a:ext cx="11774670" cy="712469"/>
          </a:xfrm>
          <a:prstGeom prst="rect">
            <a:avLst/>
          </a:prstGeom>
        </p:spPr>
        <p:txBody>
          <a:bodyPr lIns="0" tIns="0" rIns="0" bIns="0" rtlCol="0" anchor="t">
            <a:spAutoFit/>
          </a:bodyPr>
          <a:lstStyle/>
          <a:p>
            <a:pPr algn="ctr">
              <a:lnSpc>
                <a:spcPts val="5880"/>
              </a:lnSpc>
            </a:pPr>
            <a:r>
              <a:rPr lang="en-US" sz="4200">
                <a:solidFill>
                  <a:srgbClr val="000000"/>
                </a:solidFill>
                <a:latin typeface="Noto Serif Display Bold"/>
                <a:ea typeface="Noto Serif Display Bold"/>
                <a:cs typeface="Noto Serif Display Bold"/>
                <a:sym typeface="Noto Serif Display Bold"/>
              </a:rPr>
              <a:t>1. Huấn luyện đối lập(Contrastive Training)</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sp>
        <p:nvSpPr>
          <p:cNvPr id="2" name="Freeform 2"/>
          <p:cNvSpPr/>
          <p:nvPr/>
        </p:nvSpPr>
        <p:spPr>
          <a:xfrm>
            <a:off x="3445488" y="833628"/>
            <a:ext cx="11689632" cy="1865578"/>
          </a:xfrm>
          <a:custGeom>
            <a:avLst/>
            <a:gdLst/>
            <a:ahLst/>
            <a:cxnLst/>
            <a:rect l="l" t="t" r="r" b="b"/>
            <a:pathLst>
              <a:path w="11689632" h="1865578">
                <a:moveTo>
                  <a:pt x="0" y="0"/>
                </a:moveTo>
                <a:lnTo>
                  <a:pt x="11689632" y="0"/>
                </a:lnTo>
                <a:lnTo>
                  <a:pt x="11689632" y="1865578"/>
                </a:lnTo>
                <a:lnTo>
                  <a:pt x="0" y="1865578"/>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a:off x="1107703" y="2699206"/>
            <a:ext cx="17180297" cy="7103988"/>
            <a:chOff x="0" y="0"/>
            <a:chExt cx="22907062" cy="9471983"/>
          </a:xfrm>
        </p:grpSpPr>
        <p:sp>
          <p:nvSpPr>
            <p:cNvPr id="4" name="Freeform 4"/>
            <p:cNvSpPr/>
            <p:nvPr/>
          </p:nvSpPr>
          <p:spPr>
            <a:xfrm>
              <a:off x="1277153" y="962443"/>
              <a:ext cx="2440909" cy="732273"/>
            </a:xfrm>
            <a:custGeom>
              <a:avLst/>
              <a:gdLst/>
              <a:ahLst/>
              <a:cxnLst/>
              <a:rect l="l" t="t" r="r" b="b"/>
              <a:pathLst>
                <a:path w="2440909" h="732273">
                  <a:moveTo>
                    <a:pt x="0" y="0"/>
                  </a:moveTo>
                  <a:lnTo>
                    <a:pt x="2440908" y="0"/>
                  </a:lnTo>
                  <a:lnTo>
                    <a:pt x="2440908" y="732272"/>
                  </a:lnTo>
                  <a:lnTo>
                    <a:pt x="0" y="732272"/>
                  </a:lnTo>
                  <a:lnTo>
                    <a:pt x="0" y="0"/>
                  </a:lnTo>
                  <a:close/>
                </a:path>
              </a:pathLst>
            </a:custGeom>
            <a:blipFill>
              <a:blip r:embed="rId3"/>
              <a:stretch>
                <a:fillRect/>
              </a:stretch>
            </a:blipFill>
          </p:spPr>
          <p:txBody>
            <a:bodyPr/>
            <a:lstStyle/>
            <a:p>
              <a:endParaRPr lang="vi-VN"/>
            </a:p>
          </p:txBody>
        </p:sp>
        <p:sp>
          <p:nvSpPr>
            <p:cNvPr id="5" name="Freeform 5"/>
            <p:cNvSpPr/>
            <p:nvPr/>
          </p:nvSpPr>
          <p:spPr>
            <a:xfrm>
              <a:off x="1277153" y="1934425"/>
              <a:ext cx="881720" cy="774845"/>
            </a:xfrm>
            <a:custGeom>
              <a:avLst/>
              <a:gdLst/>
              <a:ahLst/>
              <a:cxnLst/>
              <a:rect l="l" t="t" r="r" b="b"/>
              <a:pathLst>
                <a:path w="881720" h="774845">
                  <a:moveTo>
                    <a:pt x="0" y="0"/>
                  </a:moveTo>
                  <a:lnTo>
                    <a:pt x="881719" y="0"/>
                  </a:lnTo>
                  <a:lnTo>
                    <a:pt x="881719" y="774845"/>
                  </a:lnTo>
                  <a:lnTo>
                    <a:pt x="0" y="774845"/>
                  </a:lnTo>
                  <a:lnTo>
                    <a:pt x="0" y="0"/>
                  </a:lnTo>
                  <a:close/>
                </a:path>
              </a:pathLst>
            </a:custGeom>
            <a:blipFill>
              <a:blip r:embed="rId4"/>
              <a:stretch>
                <a:fillRect/>
              </a:stretch>
            </a:blipFill>
          </p:spPr>
          <p:txBody>
            <a:bodyPr/>
            <a:lstStyle/>
            <a:p>
              <a:endParaRPr lang="vi-VN"/>
            </a:p>
          </p:txBody>
        </p:sp>
        <p:sp>
          <p:nvSpPr>
            <p:cNvPr id="6" name="Freeform 6"/>
            <p:cNvSpPr/>
            <p:nvPr/>
          </p:nvSpPr>
          <p:spPr>
            <a:xfrm>
              <a:off x="8476168" y="2003803"/>
              <a:ext cx="668909" cy="636088"/>
            </a:xfrm>
            <a:custGeom>
              <a:avLst/>
              <a:gdLst/>
              <a:ahLst/>
              <a:cxnLst/>
              <a:rect l="l" t="t" r="r" b="b"/>
              <a:pathLst>
                <a:path w="668909" h="636088">
                  <a:moveTo>
                    <a:pt x="0" y="0"/>
                  </a:moveTo>
                  <a:lnTo>
                    <a:pt x="668909" y="0"/>
                  </a:lnTo>
                  <a:lnTo>
                    <a:pt x="668909" y="636088"/>
                  </a:lnTo>
                  <a:lnTo>
                    <a:pt x="0" y="636088"/>
                  </a:lnTo>
                  <a:lnTo>
                    <a:pt x="0" y="0"/>
                  </a:lnTo>
                  <a:close/>
                </a:path>
              </a:pathLst>
            </a:custGeom>
            <a:blipFill>
              <a:blip r:embed="rId5"/>
              <a:stretch>
                <a:fillRect t="-13095" b="-13095"/>
              </a:stretch>
            </a:blipFill>
          </p:spPr>
          <p:txBody>
            <a:bodyPr/>
            <a:lstStyle/>
            <a:p>
              <a:endParaRPr lang="vi-VN"/>
            </a:p>
          </p:txBody>
        </p:sp>
        <p:sp>
          <p:nvSpPr>
            <p:cNvPr id="7" name="TextBox 7"/>
            <p:cNvSpPr txBox="1"/>
            <p:nvPr/>
          </p:nvSpPr>
          <p:spPr>
            <a:xfrm>
              <a:off x="0" y="-161925"/>
              <a:ext cx="22907062" cy="9633908"/>
            </a:xfrm>
            <a:prstGeom prst="rect">
              <a:avLst/>
            </a:prstGeom>
          </p:spPr>
          <p:txBody>
            <a:bodyPr lIns="0" tIns="0" rIns="0" bIns="0" rtlCol="0" anchor="t">
              <a:spAutoFit/>
            </a:bodyPr>
            <a:lstStyle/>
            <a:p>
              <a:pPr algn="l">
                <a:lnSpc>
                  <a:spcPts val="5890"/>
                </a:lnSpc>
              </a:pPr>
              <a:r>
                <a:rPr lang="en-US" sz="3464">
                  <a:solidFill>
                    <a:srgbClr val="000000"/>
                  </a:solidFill>
                  <a:latin typeface="Noto Serif Display"/>
                  <a:ea typeface="Noto Serif Display"/>
                  <a:cs typeface="Noto Serif Display"/>
                  <a:sym typeface="Noto Serif Display"/>
                </a:rPr>
                <a:t>Trong đó :</a:t>
              </a:r>
            </a:p>
            <a:p>
              <a:pPr marL="748047" lvl="1" indent="-374023" algn="l">
                <a:lnSpc>
                  <a:spcPts val="5890"/>
                </a:lnSpc>
                <a:buFont typeface="Arial"/>
                <a:buChar char="•"/>
              </a:pPr>
              <a:r>
                <a:rPr lang="en-US" sz="3464">
                  <a:solidFill>
                    <a:srgbClr val="000000"/>
                  </a:solidFill>
                  <a:latin typeface="Noto Serif Display"/>
                  <a:ea typeface="Noto Serif Display"/>
                  <a:cs typeface="Noto Serif Display"/>
                  <a:sym typeface="Noto Serif Display"/>
                </a:rPr>
                <a:t>                      là một độ lệch đã được xác định trước.</a:t>
              </a:r>
            </a:p>
            <a:p>
              <a:pPr marL="748047" lvl="1" indent="-374023" algn="l">
                <a:lnSpc>
                  <a:spcPts val="5890"/>
                </a:lnSpc>
                <a:buFont typeface="Arial"/>
                <a:buChar char="•"/>
              </a:pPr>
              <a:r>
                <a:rPr lang="en-US" sz="3464">
                  <a:solidFill>
                    <a:srgbClr val="000000"/>
                  </a:solidFill>
                  <a:latin typeface="Noto Serif Display"/>
                  <a:ea typeface="Noto Serif Display"/>
                  <a:cs typeface="Noto Serif Display"/>
                  <a:sym typeface="Noto Serif Display"/>
                </a:rPr>
                <a:t>         là biểu diễn của token       được sản xuất bởi mô hình.</a:t>
              </a:r>
            </a:p>
            <a:p>
              <a:pPr marL="748047" lvl="1" indent="-374023" algn="l">
                <a:lnSpc>
                  <a:spcPts val="5890"/>
                </a:lnSpc>
                <a:buFont typeface="Arial"/>
                <a:buChar char="•"/>
              </a:pPr>
              <a:r>
                <a:rPr lang="en-US" sz="3464">
                  <a:solidFill>
                    <a:srgbClr val="000000"/>
                  </a:solidFill>
                  <a:latin typeface="Noto Serif Display"/>
                  <a:ea typeface="Noto Serif Display"/>
                  <a:cs typeface="Noto Serif Display"/>
                  <a:sym typeface="Noto Serif Display"/>
                </a:rPr>
                <a:t>Hàm tương đồng</a:t>
              </a:r>
              <a:r>
                <a:rPr lang="en-US" sz="3464">
                  <a:solidFill>
                    <a:srgbClr val="000000"/>
                  </a:solidFill>
                  <a:latin typeface="Noto Serif Display Bold"/>
                  <a:ea typeface="Noto Serif Display Bold"/>
                  <a:cs typeface="Noto Serif Display Bold"/>
                  <a:sym typeface="Noto Serif Display Bold"/>
                </a:rPr>
                <a:t>     </a:t>
              </a:r>
              <a:r>
                <a:rPr lang="en-US" sz="3464">
                  <a:solidFill>
                    <a:srgbClr val="000000"/>
                  </a:solidFill>
                  <a:latin typeface="Noto Serif Display"/>
                  <a:ea typeface="Noto Serif Display"/>
                  <a:cs typeface="Noto Serif Display"/>
                  <a:sym typeface="Noto Serif Display"/>
                </a:rPr>
                <a:t>tính toán sự tương đồng cosin giữa các biểu diễn token, được định nghĩa như sau:</a:t>
              </a:r>
            </a:p>
            <a:p>
              <a:pPr algn="l">
                <a:lnSpc>
                  <a:spcPts val="3978"/>
                </a:lnSpc>
              </a:pPr>
              <a:endParaRPr lang="en-US" sz="3464">
                <a:solidFill>
                  <a:srgbClr val="000000"/>
                </a:solidFill>
                <a:latin typeface="Noto Serif Display"/>
                <a:ea typeface="Noto Serif Display"/>
                <a:cs typeface="Noto Serif Display"/>
                <a:sym typeface="Noto Serif Display"/>
              </a:endParaRPr>
            </a:p>
            <a:p>
              <a:pPr algn="l">
                <a:lnSpc>
                  <a:spcPts val="3978"/>
                </a:lnSpc>
              </a:pPr>
              <a:endParaRPr lang="en-US" sz="3464">
                <a:solidFill>
                  <a:srgbClr val="000000"/>
                </a:solidFill>
                <a:latin typeface="Noto Serif Display"/>
                <a:ea typeface="Noto Serif Display"/>
                <a:cs typeface="Noto Serif Display"/>
                <a:sym typeface="Noto Serif Display"/>
              </a:endParaRPr>
            </a:p>
            <a:p>
              <a:pPr algn="l">
                <a:lnSpc>
                  <a:spcPts val="3978"/>
                </a:lnSpc>
              </a:pPr>
              <a:endParaRPr lang="en-US" sz="3464">
                <a:solidFill>
                  <a:srgbClr val="000000"/>
                </a:solidFill>
                <a:latin typeface="Noto Serif Display"/>
                <a:ea typeface="Noto Serif Display"/>
                <a:cs typeface="Noto Serif Display"/>
                <a:sym typeface="Noto Serif Display"/>
              </a:endParaRPr>
            </a:p>
            <a:p>
              <a:pPr algn="l">
                <a:lnSpc>
                  <a:spcPts val="3978"/>
                </a:lnSpc>
              </a:pPr>
              <a:endParaRPr lang="en-US" sz="3464">
                <a:solidFill>
                  <a:srgbClr val="000000"/>
                </a:solidFill>
                <a:latin typeface="Noto Serif Display"/>
                <a:ea typeface="Noto Serif Display"/>
                <a:cs typeface="Noto Serif Display"/>
                <a:sym typeface="Noto Serif Display"/>
              </a:endParaRPr>
            </a:p>
            <a:p>
              <a:pPr algn="l">
                <a:lnSpc>
                  <a:spcPts val="3978"/>
                </a:lnSpc>
              </a:pPr>
              <a:endParaRPr lang="en-US" sz="3464">
                <a:solidFill>
                  <a:srgbClr val="000000"/>
                </a:solidFill>
                <a:latin typeface="Noto Serif Display"/>
                <a:ea typeface="Noto Serif Display"/>
                <a:cs typeface="Noto Serif Display"/>
                <a:sym typeface="Noto Serif Display"/>
              </a:endParaRPr>
            </a:p>
            <a:p>
              <a:pPr algn="l">
                <a:lnSpc>
                  <a:spcPts val="3978"/>
                </a:lnSpc>
              </a:pPr>
              <a:endParaRPr lang="en-US" sz="3464">
                <a:solidFill>
                  <a:srgbClr val="000000"/>
                </a:solidFill>
                <a:latin typeface="Noto Serif Display"/>
                <a:ea typeface="Noto Serif Display"/>
                <a:cs typeface="Noto Serif Display"/>
                <a:sym typeface="Noto Serif Display"/>
              </a:endParaRPr>
            </a:p>
            <a:p>
              <a:pPr algn="l">
                <a:lnSpc>
                  <a:spcPts val="3978"/>
                </a:lnSpc>
              </a:pPr>
              <a:endParaRPr lang="en-US" sz="3464">
                <a:solidFill>
                  <a:srgbClr val="000000"/>
                </a:solidFill>
                <a:latin typeface="Noto Serif Display"/>
                <a:ea typeface="Noto Serif Display"/>
                <a:cs typeface="Noto Serif Display"/>
                <a:sym typeface="Noto Serif Display"/>
              </a:endParaRPr>
            </a:p>
          </p:txBody>
        </p:sp>
        <p:sp>
          <p:nvSpPr>
            <p:cNvPr id="8" name="Freeform 8"/>
            <p:cNvSpPr/>
            <p:nvPr/>
          </p:nvSpPr>
          <p:spPr>
            <a:xfrm>
              <a:off x="7241731" y="5559875"/>
              <a:ext cx="8423600" cy="2935497"/>
            </a:xfrm>
            <a:custGeom>
              <a:avLst/>
              <a:gdLst/>
              <a:ahLst/>
              <a:cxnLst/>
              <a:rect l="l" t="t" r="r" b="b"/>
              <a:pathLst>
                <a:path w="8423600" h="2935497">
                  <a:moveTo>
                    <a:pt x="0" y="0"/>
                  </a:moveTo>
                  <a:lnTo>
                    <a:pt x="8423600" y="0"/>
                  </a:lnTo>
                  <a:lnTo>
                    <a:pt x="8423600" y="2935497"/>
                  </a:lnTo>
                  <a:lnTo>
                    <a:pt x="0" y="2935497"/>
                  </a:lnTo>
                  <a:lnTo>
                    <a:pt x="0" y="0"/>
                  </a:lnTo>
                  <a:close/>
                </a:path>
              </a:pathLst>
            </a:custGeom>
            <a:blipFill>
              <a:blip r:embed="rId6"/>
              <a:stretch>
                <a:fillRect/>
              </a:stretch>
            </a:blipFill>
          </p:spPr>
          <p:txBody>
            <a:bodyPr/>
            <a:lstStyle/>
            <a:p>
              <a:endParaRPr lang="vi-VN"/>
            </a:p>
          </p:txBody>
        </p:sp>
      </p:grpSp>
      <p:sp>
        <p:nvSpPr>
          <p:cNvPr id="9" name="Freeform 9"/>
          <p:cNvSpPr/>
          <p:nvPr/>
        </p:nvSpPr>
        <p:spPr>
          <a:xfrm>
            <a:off x="16445120" y="0"/>
            <a:ext cx="1628360" cy="1732298"/>
          </a:xfrm>
          <a:custGeom>
            <a:avLst/>
            <a:gdLst/>
            <a:ahLst/>
            <a:cxnLst/>
            <a:rect l="l" t="t" r="r" b="b"/>
            <a:pathLst>
              <a:path w="1628360" h="1732298">
                <a:moveTo>
                  <a:pt x="0" y="0"/>
                </a:moveTo>
                <a:lnTo>
                  <a:pt x="1628360" y="0"/>
                </a:lnTo>
                <a:lnTo>
                  <a:pt x="1628360" y="1732298"/>
                </a:lnTo>
                <a:lnTo>
                  <a:pt x="0" y="173229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10" name="Freeform 10"/>
          <p:cNvSpPr/>
          <p:nvPr/>
        </p:nvSpPr>
        <p:spPr>
          <a:xfrm>
            <a:off x="315636" y="8515524"/>
            <a:ext cx="1426129" cy="1485551"/>
          </a:xfrm>
          <a:custGeom>
            <a:avLst/>
            <a:gdLst/>
            <a:ahLst/>
            <a:cxnLst/>
            <a:rect l="l" t="t" r="r" b="b"/>
            <a:pathLst>
              <a:path w="1426129" h="1485551">
                <a:moveTo>
                  <a:pt x="0" y="0"/>
                </a:moveTo>
                <a:lnTo>
                  <a:pt x="1426128" y="0"/>
                </a:lnTo>
                <a:lnTo>
                  <a:pt x="1426128" y="1485552"/>
                </a:lnTo>
                <a:lnTo>
                  <a:pt x="0" y="14855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1" name="Freeform 11"/>
          <p:cNvSpPr/>
          <p:nvPr/>
        </p:nvSpPr>
        <p:spPr>
          <a:xfrm>
            <a:off x="5412721" y="5003601"/>
            <a:ext cx="408395" cy="544526"/>
          </a:xfrm>
          <a:custGeom>
            <a:avLst/>
            <a:gdLst/>
            <a:ahLst/>
            <a:cxnLst/>
            <a:rect l="l" t="t" r="r" b="b"/>
            <a:pathLst>
              <a:path w="408395" h="544526">
                <a:moveTo>
                  <a:pt x="0" y="0"/>
                </a:moveTo>
                <a:lnTo>
                  <a:pt x="408395" y="0"/>
                </a:lnTo>
                <a:lnTo>
                  <a:pt x="408395" y="544526"/>
                </a:lnTo>
                <a:lnTo>
                  <a:pt x="0" y="544526"/>
                </a:lnTo>
                <a:lnTo>
                  <a:pt x="0" y="0"/>
                </a:lnTo>
                <a:close/>
              </a:path>
            </a:pathLst>
          </a:custGeom>
          <a:blipFill>
            <a:blip r:embed="rId6"/>
            <a:stretch>
              <a:fillRect l="-45969" t="-138660" r="-1400990" b="-165658"/>
            </a:stretch>
          </a:blipFill>
        </p:spPr>
        <p:txBody>
          <a:bodyPr/>
          <a:lstStyle/>
          <a:p>
            <a:endParaRPr lang="vi-VN"/>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56548" y="0"/>
            <a:ext cx="20544548" cy="20544548"/>
          </a:xfrm>
          <a:custGeom>
            <a:avLst/>
            <a:gdLst/>
            <a:ahLst/>
            <a:cxnLst/>
            <a:rect l="l" t="t" r="r" b="b"/>
            <a:pathLst>
              <a:path w="20544548" h="20544548">
                <a:moveTo>
                  <a:pt x="0" y="0"/>
                </a:moveTo>
                <a:lnTo>
                  <a:pt x="20544548" y="0"/>
                </a:lnTo>
                <a:lnTo>
                  <a:pt x="20544548" y="20544548"/>
                </a:lnTo>
                <a:lnTo>
                  <a:pt x="0" y="205445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6082160" y="232958"/>
            <a:ext cx="2048319" cy="2888655"/>
          </a:xfrm>
          <a:custGeom>
            <a:avLst/>
            <a:gdLst/>
            <a:ahLst/>
            <a:cxnLst/>
            <a:rect l="l" t="t" r="r" b="b"/>
            <a:pathLst>
              <a:path w="2048319" h="2888655">
                <a:moveTo>
                  <a:pt x="0" y="0"/>
                </a:moveTo>
                <a:lnTo>
                  <a:pt x="2048319" y="0"/>
                </a:lnTo>
                <a:lnTo>
                  <a:pt x="2048319" y="2888655"/>
                </a:lnTo>
                <a:lnTo>
                  <a:pt x="0" y="2888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403190" y="9087612"/>
            <a:ext cx="1251021" cy="939403"/>
          </a:xfrm>
          <a:custGeom>
            <a:avLst/>
            <a:gdLst/>
            <a:ahLst/>
            <a:cxnLst/>
            <a:rect l="l" t="t" r="r" b="b"/>
            <a:pathLst>
              <a:path w="1251021" h="939403">
                <a:moveTo>
                  <a:pt x="0" y="0"/>
                </a:moveTo>
                <a:lnTo>
                  <a:pt x="1251020" y="0"/>
                </a:lnTo>
                <a:lnTo>
                  <a:pt x="1251020" y="939403"/>
                </a:lnTo>
                <a:lnTo>
                  <a:pt x="0" y="939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5" name="Group 5"/>
          <p:cNvGrpSpPr/>
          <p:nvPr/>
        </p:nvGrpSpPr>
        <p:grpSpPr>
          <a:xfrm>
            <a:off x="1338972" y="2764733"/>
            <a:ext cx="16480086" cy="7165429"/>
            <a:chOff x="0" y="0"/>
            <a:chExt cx="21973448" cy="9553905"/>
          </a:xfrm>
        </p:grpSpPr>
        <p:sp>
          <p:nvSpPr>
            <p:cNvPr id="6" name="TextBox 6"/>
            <p:cNvSpPr txBox="1"/>
            <p:nvPr/>
          </p:nvSpPr>
          <p:spPr>
            <a:xfrm>
              <a:off x="0" y="-57150"/>
              <a:ext cx="21973448" cy="9611055"/>
            </a:xfrm>
            <a:prstGeom prst="rect">
              <a:avLst/>
            </a:prstGeom>
          </p:spPr>
          <p:txBody>
            <a:bodyPr lIns="0" tIns="0" rIns="0" bIns="0" rtlCol="0" anchor="t">
              <a:spAutoFit/>
            </a:bodyPr>
            <a:lstStyle/>
            <a:p>
              <a:pPr algn="l">
                <a:lnSpc>
                  <a:spcPts val="4377"/>
                </a:lnSpc>
              </a:pPr>
              <a:r>
                <a:rPr lang="en-US" sz="3148">
                  <a:solidFill>
                    <a:srgbClr val="000000"/>
                  </a:solidFill>
                  <a:latin typeface="Noto Serif Display Bold"/>
                  <a:ea typeface="Noto Serif Display Bold"/>
                  <a:cs typeface="Noto Serif Display Bold"/>
                  <a:sym typeface="Noto Serif Display Bold"/>
                </a:rPr>
                <a:t>Mục tiêu huấn luyện toàn cục:</a:t>
              </a:r>
            </a:p>
            <a:p>
              <a:pPr algn="l">
                <a:lnSpc>
                  <a:spcPts val="4099"/>
                </a:lnSpc>
              </a:pPr>
              <a:r>
                <a:rPr lang="en-US" sz="2948">
                  <a:solidFill>
                    <a:srgbClr val="000000"/>
                  </a:solidFill>
                  <a:latin typeface="Noto Serif Display"/>
                  <a:ea typeface="Noto Serif Display"/>
                  <a:cs typeface="Noto Serif Display"/>
                  <a:sym typeface="Noto Serif Display"/>
                </a:rPr>
                <a:t>Mục tiêu huấn luyện toàn cục của mô hình, được gọi là LSimCTG, được định nghĩa như sau:</a:t>
              </a:r>
            </a:p>
            <a:p>
              <a:pPr algn="l">
                <a:lnSpc>
                  <a:spcPts val="4099"/>
                </a:lnSpc>
              </a:pPr>
              <a:endParaRPr lang="en-US" sz="2948">
                <a:solidFill>
                  <a:srgbClr val="000000"/>
                </a:solidFill>
                <a:latin typeface="Noto Serif Display"/>
                <a:ea typeface="Noto Serif Display"/>
                <a:cs typeface="Noto Serif Display"/>
                <a:sym typeface="Noto Serif Display"/>
              </a:endParaRPr>
            </a:p>
            <a:p>
              <a:pPr algn="l">
                <a:lnSpc>
                  <a:spcPts val="4099"/>
                </a:lnSpc>
              </a:pPr>
              <a:endParaRPr lang="en-US" sz="2948">
                <a:solidFill>
                  <a:srgbClr val="000000"/>
                </a:solidFill>
                <a:latin typeface="Noto Serif Display"/>
                <a:ea typeface="Noto Serif Display"/>
                <a:cs typeface="Noto Serif Display"/>
                <a:sym typeface="Noto Serif Display"/>
              </a:endParaRPr>
            </a:p>
            <a:p>
              <a:pPr algn="l">
                <a:lnSpc>
                  <a:spcPts val="4099"/>
                </a:lnSpc>
              </a:pPr>
              <a:endParaRPr lang="en-US" sz="2948">
                <a:solidFill>
                  <a:srgbClr val="000000"/>
                </a:solidFill>
                <a:latin typeface="Noto Serif Display"/>
                <a:ea typeface="Noto Serif Display"/>
                <a:cs typeface="Noto Serif Display"/>
                <a:sym typeface="Noto Serif Display"/>
              </a:endParaRPr>
            </a:p>
            <a:p>
              <a:pPr algn="l">
                <a:lnSpc>
                  <a:spcPts val="4099"/>
                </a:lnSpc>
              </a:pPr>
              <a:r>
                <a:rPr lang="en-US" sz="2948">
                  <a:solidFill>
                    <a:srgbClr val="000000"/>
                  </a:solidFill>
                  <a:latin typeface="Noto Serif Display"/>
                  <a:ea typeface="Noto Serif Display"/>
                  <a:cs typeface="Noto Serif Display"/>
                  <a:sym typeface="Noto Serif Display"/>
                </a:rPr>
                <a:t>Trong đó:</a:t>
              </a:r>
            </a:p>
            <a:p>
              <a:pPr marL="636681" lvl="1" indent="-318341" algn="l">
                <a:lnSpc>
                  <a:spcPts val="4099"/>
                </a:lnSpc>
                <a:buFont typeface="Arial"/>
                <a:buChar char="•"/>
              </a:pPr>
              <a:r>
                <a:rPr lang="en-US" sz="2948">
                  <a:solidFill>
                    <a:srgbClr val="000000"/>
                  </a:solidFill>
                  <a:latin typeface="Noto Serif Display Italics"/>
                  <a:ea typeface="Noto Serif Display Italics"/>
                  <a:cs typeface="Noto Serif Display Italics"/>
                  <a:sym typeface="Noto Serif Display Italics"/>
                </a:rPr>
                <a:t> LMLE </a:t>
              </a:r>
              <a:r>
                <a:rPr lang="en-US" sz="2948">
                  <a:solidFill>
                    <a:srgbClr val="000000"/>
                  </a:solidFill>
                  <a:latin typeface="Noto Serif Display"/>
                  <a:ea typeface="Noto Serif Display"/>
                  <a:cs typeface="Noto Serif Display"/>
                  <a:sym typeface="Noto Serif Display"/>
                </a:rPr>
                <a:t>là mục tiêu ước tính xác suất hợp lý cực đại (Maximum Likelihood Estimation) được mô tả trong công thức gốc của mô hình ngôn ngữ.</a:t>
              </a:r>
            </a:p>
            <a:p>
              <a:pPr algn="l">
                <a:lnSpc>
                  <a:spcPts val="4099"/>
                </a:lnSpc>
              </a:pPr>
              <a:endParaRPr lang="en-US" sz="2948">
                <a:solidFill>
                  <a:srgbClr val="000000"/>
                </a:solidFill>
                <a:latin typeface="Noto Serif Display"/>
                <a:ea typeface="Noto Serif Display"/>
                <a:cs typeface="Noto Serif Display"/>
                <a:sym typeface="Noto Serif Display"/>
              </a:endParaRPr>
            </a:p>
            <a:p>
              <a:pPr algn="l">
                <a:lnSpc>
                  <a:spcPts val="4099"/>
                </a:lnSpc>
              </a:pPr>
              <a:r>
                <a:rPr lang="en-US" sz="2948">
                  <a:solidFill>
                    <a:srgbClr val="000000"/>
                  </a:solidFill>
                  <a:latin typeface="Noto Serif Display Bold"/>
                  <a:ea typeface="Noto Serif Display Bold"/>
                  <a:cs typeface="Noto Serif Display Bold"/>
                  <a:sym typeface="Noto Serif Display Bold"/>
                </a:rPr>
                <a:t>Lưu ý:</a:t>
              </a:r>
              <a:r>
                <a:rPr lang="en-US" sz="2948">
                  <a:solidFill>
                    <a:srgbClr val="000000"/>
                  </a:solidFill>
                  <a:latin typeface="Noto Serif Display"/>
                  <a:ea typeface="Noto Serif Display"/>
                  <a:cs typeface="Noto Serif Display"/>
                  <a:sym typeface="Noto Serif Display"/>
                </a:rPr>
                <a:t> Khi độ lệch  trong LCL bằng 0, mục tiêu LSimCTG sẽ giảm về mục tiêu MLE cơ bản . Điều này có nghĩa là khi không có độ lệch nào được áp dụng, phương pháp đào tạo đối lập không ảnh hưởng đến quá trình đào tạo ban đầu của mô hình ngôn ngữ.</a:t>
              </a:r>
            </a:p>
            <a:p>
              <a:pPr algn="l">
                <a:lnSpc>
                  <a:spcPts val="4099"/>
                </a:lnSpc>
              </a:pPr>
              <a:endParaRPr lang="en-US" sz="2948">
                <a:solidFill>
                  <a:srgbClr val="000000"/>
                </a:solidFill>
                <a:latin typeface="Noto Serif Display"/>
                <a:ea typeface="Noto Serif Display"/>
                <a:cs typeface="Noto Serif Display"/>
                <a:sym typeface="Noto Serif Display"/>
              </a:endParaRPr>
            </a:p>
            <a:p>
              <a:pPr algn="l">
                <a:lnSpc>
                  <a:spcPts val="4099"/>
                </a:lnSpc>
              </a:pPr>
              <a:endParaRPr lang="en-US" sz="2948">
                <a:solidFill>
                  <a:srgbClr val="000000"/>
                </a:solidFill>
                <a:latin typeface="Noto Serif Display"/>
                <a:ea typeface="Noto Serif Display"/>
                <a:cs typeface="Noto Serif Display"/>
                <a:sym typeface="Noto Serif Display"/>
              </a:endParaRPr>
            </a:p>
          </p:txBody>
        </p:sp>
        <p:sp>
          <p:nvSpPr>
            <p:cNvPr id="7" name="Freeform 7"/>
            <p:cNvSpPr/>
            <p:nvPr/>
          </p:nvSpPr>
          <p:spPr>
            <a:xfrm>
              <a:off x="6645777" y="1806903"/>
              <a:ext cx="7813188" cy="1650035"/>
            </a:xfrm>
            <a:custGeom>
              <a:avLst/>
              <a:gdLst/>
              <a:ahLst/>
              <a:cxnLst/>
              <a:rect l="l" t="t" r="r" b="b"/>
              <a:pathLst>
                <a:path w="7813188" h="1650035">
                  <a:moveTo>
                    <a:pt x="0" y="0"/>
                  </a:moveTo>
                  <a:lnTo>
                    <a:pt x="7813188" y="0"/>
                  </a:lnTo>
                  <a:lnTo>
                    <a:pt x="7813188" y="1650035"/>
                  </a:lnTo>
                  <a:lnTo>
                    <a:pt x="0" y="1650035"/>
                  </a:lnTo>
                  <a:lnTo>
                    <a:pt x="0" y="0"/>
                  </a:lnTo>
                  <a:close/>
                </a:path>
              </a:pathLst>
            </a:custGeom>
            <a:blipFill>
              <a:blip r:embed="rId8"/>
              <a:stretch>
                <a:fillRect l="-1886" r="-1886"/>
              </a:stretch>
            </a:blipFill>
          </p:spPr>
          <p:txBody>
            <a:bodyPr/>
            <a:lstStyle/>
            <a:p>
              <a:endParaRPr lang="vi-VN"/>
            </a:p>
          </p:txBody>
        </p:sp>
      </p:grpSp>
      <p:sp>
        <p:nvSpPr>
          <p:cNvPr id="8" name="TextBox 8"/>
          <p:cNvSpPr txBox="1"/>
          <p:nvPr/>
        </p:nvSpPr>
        <p:spPr>
          <a:xfrm>
            <a:off x="546277" y="402082"/>
            <a:ext cx="12704079" cy="1010287"/>
          </a:xfrm>
          <a:prstGeom prst="rect">
            <a:avLst/>
          </a:prstGeom>
        </p:spPr>
        <p:txBody>
          <a:bodyPr lIns="0" tIns="0" rIns="0" bIns="0" rtlCol="0" anchor="t">
            <a:spAutoFit/>
          </a:bodyPr>
          <a:lstStyle/>
          <a:p>
            <a:pPr marL="0" lvl="0" indent="0" algn="l">
              <a:lnSpc>
                <a:spcPts val="7630"/>
              </a:lnSpc>
              <a:spcBef>
                <a:spcPct val="0"/>
              </a:spcBef>
            </a:pPr>
            <a:r>
              <a:rPr lang="en-US" sz="7000">
                <a:solidFill>
                  <a:srgbClr val="000000"/>
                </a:solidFill>
                <a:latin typeface="DejaVu Serif Bold"/>
                <a:ea typeface="DejaVu Serif Bold"/>
                <a:cs typeface="DejaVu Serif Bold"/>
                <a:sym typeface="DejaVu Serif Bold"/>
              </a:rPr>
              <a:t>II. Phương pháp đề xuất </a:t>
            </a:r>
          </a:p>
        </p:txBody>
      </p:sp>
      <p:sp>
        <p:nvSpPr>
          <p:cNvPr id="9" name="TextBox 9"/>
          <p:cNvSpPr txBox="1"/>
          <p:nvPr/>
        </p:nvSpPr>
        <p:spPr>
          <a:xfrm>
            <a:off x="546277" y="1690314"/>
            <a:ext cx="12704079" cy="712469"/>
          </a:xfrm>
          <a:prstGeom prst="rect">
            <a:avLst/>
          </a:prstGeom>
        </p:spPr>
        <p:txBody>
          <a:bodyPr lIns="0" tIns="0" rIns="0" bIns="0" rtlCol="0" anchor="t">
            <a:spAutoFit/>
          </a:bodyPr>
          <a:lstStyle/>
          <a:p>
            <a:pPr algn="ctr">
              <a:lnSpc>
                <a:spcPts val="5880"/>
              </a:lnSpc>
            </a:pPr>
            <a:r>
              <a:rPr lang="en-US" sz="4200">
                <a:solidFill>
                  <a:srgbClr val="000000"/>
                </a:solidFill>
                <a:latin typeface="Noto Serif Display Bold"/>
                <a:ea typeface="Noto Serif Display Bold"/>
                <a:cs typeface="Noto Serif Display Bold"/>
                <a:sym typeface="Noto Serif Display Bold"/>
              </a:rPr>
              <a:t>1. Huấn luyện đối lập(Contrastive Training)</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0" y="-2292096"/>
            <a:ext cx="18693558" cy="18693558"/>
          </a:xfrm>
          <a:custGeom>
            <a:avLst/>
            <a:gdLst/>
            <a:ahLst/>
            <a:cxnLst/>
            <a:rect l="l" t="t" r="r" b="b"/>
            <a:pathLst>
              <a:path w="18693558" h="18693558">
                <a:moveTo>
                  <a:pt x="0" y="0"/>
                </a:moveTo>
                <a:lnTo>
                  <a:pt x="18693558" y="0"/>
                </a:lnTo>
                <a:lnTo>
                  <a:pt x="18693558" y="18693558"/>
                </a:lnTo>
                <a:lnTo>
                  <a:pt x="0" y="18693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6026765" y="170409"/>
            <a:ext cx="1442219" cy="2312596"/>
          </a:xfrm>
          <a:custGeom>
            <a:avLst/>
            <a:gdLst/>
            <a:ahLst/>
            <a:cxnLst/>
            <a:rect l="l" t="t" r="r" b="b"/>
            <a:pathLst>
              <a:path w="1442219" h="2312596">
                <a:moveTo>
                  <a:pt x="0" y="0"/>
                </a:moveTo>
                <a:lnTo>
                  <a:pt x="1442219" y="0"/>
                </a:lnTo>
                <a:lnTo>
                  <a:pt x="1442219" y="2312596"/>
                </a:lnTo>
                <a:lnTo>
                  <a:pt x="0" y="2312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6640155" y="7991611"/>
            <a:ext cx="4256712" cy="2128356"/>
          </a:xfrm>
          <a:custGeom>
            <a:avLst/>
            <a:gdLst/>
            <a:ahLst/>
            <a:cxnLst/>
            <a:rect l="l" t="t" r="r" b="b"/>
            <a:pathLst>
              <a:path w="4256712" h="2128356">
                <a:moveTo>
                  <a:pt x="0" y="0"/>
                </a:moveTo>
                <a:lnTo>
                  <a:pt x="4256712" y="0"/>
                </a:lnTo>
                <a:lnTo>
                  <a:pt x="4256712" y="2128356"/>
                </a:lnTo>
                <a:lnTo>
                  <a:pt x="0" y="2128356"/>
                </a:lnTo>
                <a:lnTo>
                  <a:pt x="0" y="0"/>
                </a:lnTo>
                <a:close/>
              </a:path>
            </a:pathLst>
          </a:custGeom>
          <a:blipFill>
            <a:blip r:embed="rId6"/>
            <a:stretch>
              <a:fillRect/>
            </a:stretch>
          </a:blipFill>
          <a:ln w="9525" cap="sq">
            <a:solidFill>
              <a:srgbClr val="000000"/>
            </a:solidFill>
            <a:prstDash val="solid"/>
            <a:miter/>
          </a:ln>
        </p:spPr>
        <p:txBody>
          <a:bodyPr/>
          <a:lstStyle/>
          <a:p>
            <a:endParaRPr lang="vi-VN"/>
          </a:p>
        </p:txBody>
      </p:sp>
      <p:sp>
        <p:nvSpPr>
          <p:cNvPr id="5" name="TextBox 5"/>
          <p:cNvSpPr txBox="1"/>
          <p:nvPr/>
        </p:nvSpPr>
        <p:spPr>
          <a:xfrm>
            <a:off x="795889" y="2473480"/>
            <a:ext cx="17101779" cy="5830081"/>
          </a:xfrm>
          <a:prstGeom prst="rect">
            <a:avLst/>
          </a:prstGeom>
        </p:spPr>
        <p:txBody>
          <a:bodyPr lIns="0" tIns="0" rIns="0" bIns="0" rtlCol="0" anchor="t">
            <a:spAutoFit/>
          </a:bodyPr>
          <a:lstStyle/>
          <a:p>
            <a:pPr algn="l">
              <a:lnSpc>
                <a:spcPts val="5783"/>
              </a:lnSpc>
            </a:pPr>
            <a:r>
              <a:rPr lang="en-US" sz="3248">
                <a:solidFill>
                  <a:srgbClr val="000000"/>
                </a:solidFill>
                <a:latin typeface="Noto Serif Display Bold"/>
                <a:ea typeface="Noto Serif Display Bold"/>
                <a:cs typeface="Noto Serif Display Bold"/>
                <a:sym typeface="Noto Serif Display Bold"/>
              </a:rPr>
              <a:t>Mục tiêu:</a:t>
            </a:r>
          </a:p>
          <a:p>
            <a:pPr algn="l">
              <a:lnSpc>
                <a:spcPts val="5249"/>
              </a:lnSpc>
            </a:pPr>
            <a:r>
              <a:rPr lang="en-US" sz="2948">
                <a:solidFill>
                  <a:srgbClr val="000000"/>
                </a:solidFill>
                <a:latin typeface="Noto Serif Display"/>
                <a:ea typeface="Noto Serif Display"/>
                <a:cs typeface="Noto Serif Display"/>
                <a:sym typeface="Noto Serif Display"/>
              </a:rPr>
              <a:t>Tìm kiếm đối lập là một phương pháp giải mã mới nhằm tạo ra văn bản một cách nhất quán về ngữ nghĩa và tránh sự suy giảm của mô hình. Tại mỗi bước giải mã, phương pháp này có hai ý tưởng chính:</a:t>
            </a:r>
          </a:p>
          <a:p>
            <a:pPr marL="636681" lvl="1" indent="-318341" algn="l">
              <a:lnSpc>
                <a:spcPts val="5249"/>
              </a:lnSpc>
              <a:buAutoNum type="arabicPeriod"/>
            </a:pPr>
            <a:r>
              <a:rPr lang="en-US" sz="2948">
                <a:solidFill>
                  <a:srgbClr val="000000"/>
                </a:solidFill>
                <a:latin typeface="Noto Serif Display"/>
                <a:ea typeface="Noto Serif Display"/>
                <a:cs typeface="Noto Serif Display"/>
                <a:sym typeface="Noto Serif Display"/>
              </a:rPr>
              <a:t>Đầu ra được chọn từ tập hợp các ứng cử viên có xác suất cao nhất do mô hình dự đoán.</a:t>
            </a:r>
          </a:p>
          <a:p>
            <a:pPr marL="636681" lvl="1" indent="-318341" algn="l">
              <a:lnSpc>
                <a:spcPts val="5249"/>
              </a:lnSpc>
              <a:buAutoNum type="arabicPeriod"/>
            </a:pPr>
            <a:r>
              <a:rPr lang="en-US" sz="2948">
                <a:solidFill>
                  <a:srgbClr val="000000"/>
                </a:solidFill>
                <a:latin typeface="Noto Serif Display"/>
                <a:ea typeface="Noto Serif Display"/>
                <a:cs typeface="Noto Serif Display"/>
                <a:sym typeface="Noto Serif Display"/>
              </a:rPr>
              <a:t>Đầu ra phải đủ phân biệt với ngữ cảnh trước đó.</a:t>
            </a:r>
          </a:p>
          <a:p>
            <a:pPr algn="l">
              <a:lnSpc>
                <a:spcPts val="5249"/>
              </a:lnSpc>
            </a:pPr>
            <a:r>
              <a:rPr lang="en-US" sz="2948">
                <a:solidFill>
                  <a:srgbClr val="000000"/>
                </a:solidFill>
                <a:latin typeface="Noto Serif Display"/>
                <a:ea typeface="Noto Serif Display"/>
                <a:cs typeface="Noto Serif Display"/>
                <a:sym typeface="Noto Serif Display"/>
              </a:rPr>
              <a:t>Nhờ vào hai điểm này, văn bản tạo ra sẽ (i) duy trì được tính nhất quán về ngữ nghĩa với tiền đề và (ii) tránh được sự suy giảm của mô hình.</a:t>
            </a:r>
          </a:p>
          <a:p>
            <a:pPr algn="l">
              <a:lnSpc>
                <a:spcPts val="3682"/>
              </a:lnSpc>
            </a:pPr>
            <a:endParaRPr lang="en-US" sz="2948">
              <a:solidFill>
                <a:srgbClr val="000000"/>
              </a:solidFill>
              <a:latin typeface="Noto Serif Display"/>
              <a:ea typeface="Noto Serif Display"/>
              <a:cs typeface="Noto Serif Display"/>
              <a:sym typeface="Noto Serif Display"/>
            </a:endParaRPr>
          </a:p>
        </p:txBody>
      </p:sp>
      <p:sp>
        <p:nvSpPr>
          <p:cNvPr id="6" name="Freeform 6"/>
          <p:cNvSpPr/>
          <p:nvPr/>
        </p:nvSpPr>
        <p:spPr>
          <a:xfrm>
            <a:off x="253623" y="8507755"/>
            <a:ext cx="1940299" cy="1612212"/>
          </a:xfrm>
          <a:custGeom>
            <a:avLst/>
            <a:gdLst/>
            <a:ahLst/>
            <a:cxnLst/>
            <a:rect l="l" t="t" r="r" b="b"/>
            <a:pathLst>
              <a:path w="1940299" h="1612212">
                <a:moveTo>
                  <a:pt x="0" y="0"/>
                </a:moveTo>
                <a:lnTo>
                  <a:pt x="1940298" y="0"/>
                </a:lnTo>
                <a:lnTo>
                  <a:pt x="1940298" y="1612212"/>
                </a:lnTo>
                <a:lnTo>
                  <a:pt x="0" y="16122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7" name="TextBox 7"/>
          <p:cNvSpPr txBox="1"/>
          <p:nvPr/>
        </p:nvSpPr>
        <p:spPr>
          <a:xfrm>
            <a:off x="546277" y="602296"/>
            <a:ext cx="12209429" cy="919482"/>
          </a:xfrm>
          <a:prstGeom prst="rect">
            <a:avLst/>
          </a:prstGeom>
        </p:spPr>
        <p:txBody>
          <a:bodyPr lIns="0" tIns="0" rIns="0" bIns="0" rtlCol="0" anchor="t">
            <a:spAutoFit/>
          </a:bodyPr>
          <a:lstStyle/>
          <a:p>
            <a:pPr marL="0" lvl="0" indent="0" algn="l">
              <a:lnSpc>
                <a:spcPts val="7085"/>
              </a:lnSpc>
              <a:spcBef>
                <a:spcPct val="0"/>
              </a:spcBef>
            </a:pPr>
            <a:r>
              <a:rPr lang="en-US" sz="6500">
                <a:solidFill>
                  <a:srgbClr val="000000"/>
                </a:solidFill>
                <a:latin typeface="DejaVu Serif Bold"/>
                <a:ea typeface="DejaVu Serif Bold"/>
                <a:cs typeface="DejaVu Serif Bold"/>
                <a:sym typeface="DejaVu Serif Bold"/>
              </a:rPr>
              <a:t>II. Phương pháp đề xuất </a:t>
            </a:r>
          </a:p>
        </p:txBody>
      </p:sp>
      <p:sp>
        <p:nvSpPr>
          <p:cNvPr id="8" name="TextBox 8"/>
          <p:cNvSpPr txBox="1"/>
          <p:nvPr/>
        </p:nvSpPr>
        <p:spPr>
          <a:xfrm>
            <a:off x="546277" y="1613471"/>
            <a:ext cx="13106129"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2.Tìm kiếm đối lập (Contrastive Search)</a:t>
            </a: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sp>
        <p:nvSpPr>
          <p:cNvPr id="2" name="Freeform 2"/>
          <p:cNvSpPr/>
          <p:nvPr/>
        </p:nvSpPr>
        <p:spPr>
          <a:xfrm>
            <a:off x="16593644" y="196876"/>
            <a:ext cx="1331313" cy="2448903"/>
          </a:xfrm>
          <a:custGeom>
            <a:avLst/>
            <a:gdLst/>
            <a:ahLst/>
            <a:cxnLst/>
            <a:rect l="l" t="t" r="r" b="b"/>
            <a:pathLst>
              <a:path w="1331313" h="2448903">
                <a:moveTo>
                  <a:pt x="0" y="0"/>
                </a:moveTo>
                <a:lnTo>
                  <a:pt x="1331312" y="0"/>
                </a:lnTo>
                <a:lnTo>
                  <a:pt x="1331312" y="2448903"/>
                </a:lnTo>
                <a:lnTo>
                  <a:pt x="0" y="2448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232076" y="196876"/>
            <a:ext cx="17823848" cy="11146568"/>
            <a:chOff x="0" y="0"/>
            <a:chExt cx="23765130" cy="14862090"/>
          </a:xfrm>
        </p:grpSpPr>
        <p:sp>
          <p:nvSpPr>
            <p:cNvPr id="4" name="TextBox 4"/>
            <p:cNvSpPr txBox="1"/>
            <p:nvPr/>
          </p:nvSpPr>
          <p:spPr>
            <a:xfrm>
              <a:off x="0" y="-76200"/>
              <a:ext cx="23765130" cy="14938290"/>
            </a:xfrm>
            <a:prstGeom prst="rect">
              <a:avLst/>
            </a:prstGeom>
          </p:spPr>
          <p:txBody>
            <a:bodyPr lIns="0" tIns="0" rIns="0" bIns="0" rtlCol="0" anchor="t">
              <a:spAutoFit/>
            </a:bodyPr>
            <a:lstStyle/>
            <a:p>
              <a:pPr algn="l">
                <a:lnSpc>
                  <a:spcPts val="4534"/>
                </a:lnSpc>
              </a:pPr>
              <a:r>
                <a:rPr lang="en-US" sz="3148">
                  <a:solidFill>
                    <a:srgbClr val="000000"/>
                  </a:solidFill>
                  <a:latin typeface="Noto Serif Display Bold"/>
                  <a:ea typeface="Noto Serif Display Bold"/>
                  <a:cs typeface="Noto Serif Display Bold"/>
                  <a:sym typeface="Noto Serif Display Bold"/>
                </a:rPr>
                <a:t>Cách thức hoạt động:</a:t>
              </a:r>
            </a:p>
            <a:p>
              <a:pPr algn="l">
                <a:lnSpc>
                  <a:spcPts val="4246"/>
                </a:lnSpc>
              </a:pPr>
              <a:r>
                <a:rPr lang="en-US" sz="2948">
                  <a:solidFill>
                    <a:srgbClr val="000000"/>
                  </a:solidFill>
                  <a:latin typeface="Noto Serif Display"/>
                  <a:ea typeface="Noto Serif Display"/>
                  <a:cs typeface="Noto Serif Display"/>
                  <a:sym typeface="Noto Serif Display"/>
                </a:rPr>
                <a:t>Cho ngữ cảnh trước đó           , tại bước thời gian t, đầu ra        được chọn như sau:</a:t>
              </a:r>
            </a:p>
            <a:p>
              <a:pPr algn="l">
                <a:lnSpc>
                  <a:spcPts val="4246"/>
                </a:lnSpc>
              </a:pPr>
              <a:endParaRPr lang="en-US" sz="2948">
                <a:solidFill>
                  <a:srgbClr val="000000"/>
                </a:solidFill>
                <a:latin typeface="Noto Serif Display"/>
                <a:ea typeface="Noto Serif Display"/>
                <a:cs typeface="Noto Serif Display"/>
                <a:sym typeface="Noto Serif Display"/>
              </a:endParaRPr>
            </a:p>
            <a:p>
              <a:pPr algn="l">
                <a:lnSpc>
                  <a:spcPts val="4246"/>
                </a:lnSpc>
              </a:pPr>
              <a:endParaRPr lang="en-US" sz="2948">
                <a:solidFill>
                  <a:srgbClr val="000000"/>
                </a:solidFill>
                <a:latin typeface="Noto Serif Display"/>
                <a:ea typeface="Noto Serif Display"/>
                <a:cs typeface="Noto Serif Display"/>
                <a:sym typeface="Noto Serif Display"/>
              </a:endParaRPr>
            </a:p>
            <a:p>
              <a:pPr algn="l">
                <a:lnSpc>
                  <a:spcPts val="4246"/>
                </a:lnSpc>
              </a:pPr>
              <a:endParaRPr lang="en-US" sz="2948">
                <a:solidFill>
                  <a:srgbClr val="000000"/>
                </a:solidFill>
                <a:latin typeface="Noto Serif Display"/>
                <a:ea typeface="Noto Serif Display"/>
                <a:cs typeface="Noto Serif Display"/>
                <a:sym typeface="Noto Serif Display"/>
              </a:endParaRPr>
            </a:p>
            <a:p>
              <a:pPr algn="l">
                <a:lnSpc>
                  <a:spcPts val="4246"/>
                </a:lnSpc>
              </a:pPr>
              <a:r>
                <a:rPr lang="en-US" sz="2948">
                  <a:solidFill>
                    <a:srgbClr val="000000"/>
                  </a:solidFill>
                  <a:latin typeface="Noto Serif Display"/>
                  <a:ea typeface="Noto Serif Display"/>
                  <a:cs typeface="Noto Serif Display"/>
                  <a:sym typeface="Noto Serif Display"/>
                </a:rPr>
                <a:t>Trong đó:</a:t>
              </a:r>
            </a:p>
            <a:p>
              <a:pPr algn="l">
                <a:lnSpc>
                  <a:spcPts val="4246"/>
                </a:lnSpc>
              </a:pPr>
              <a:r>
                <a:rPr lang="en-US" sz="2948">
                  <a:solidFill>
                    <a:srgbClr val="000000"/>
                  </a:solidFill>
                  <a:latin typeface="Noto Serif Display"/>
                  <a:ea typeface="Noto Serif Display"/>
                  <a:cs typeface="Noto Serif Display"/>
                  <a:sym typeface="Noto Serif Display"/>
                </a:rPr>
                <a:t>·             là tập hợp các dự đoán top-k từ phân phối xác suất của mô hình                   .Thường thì k được đặt từ 3 đến 10.</a:t>
              </a:r>
            </a:p>
            <a:p>
              <a:pPr algn="l">
                <a:lnSpc>
                  <a:spcPts val="4246"/>
                </a:lnSpc>
              </a:pPr>
              <a:r>
                <a:rPr lang="en-US" sz="2948">
                  <a:solidFill>
                    <a:srgbClr val="000000"/>
                  </a:solidFill>
                  <a:latin typeface="Noto Serif Display"/>
                  <a:ea typeface="Noto Serif Display"/>
                  <a:cs typeface="Noto Serif Display"/>
                  <a:sym typeface="Noto Serif Display"/>
                </a:rPr>
                <a:t>·                         là xác suất của ứng cử viên v được dự đoán bởi mô hình, cho biết độ tin cậy của mô hình đối với v.</a:t>
              </a:r>
            </a:p>
            <a:p>
              <a:pPr algn="l">
                <a:lnSpc>
                  <a:spcPts val="4246"/>
                </a:lnSpc>
              </a:pPr>
              <a:r>
                <a:rPr lang="en-US" sz="2948">
                  <a:solidFill>
                    <a:srgbClr val="000000"/>
                  </a:solidFill>
                  <a:latin typeface="Noto Serif Display"/>
                  <a:ea typeface="Noto Serif Display"/>
                  <a:cs typeface="Noto Serif Display"/>
                  <a:sym typeface="Noto Serif Display"/>
                </a:rPr>
                <a:t>·                               là sự tương đồng cosin tối đa giữa biểu diễn của  v và tất cả các token trong ngữ cảnh trước đó        . Đây là cách đo lường mức độ phân biệt của v so với ngữ cảnh trước đó. Hàm  tính toán sự tương đồng cosin giữa hai biểu diễn vector, như đã định nghĩa trong công thức trước đó:</a:t>
              </a:r>
            </a:p>
            <a:p>
              <a:pPr algn="l">
                <a:lnSpc>
                  <a:spcPts val="4246"/>
                </a:lnSpc>
              </a:pPr>
              <a:endParaRPr lang="en-US" sz="2948">
                <a:solidFill>
                  <a:srgbClr val="000000"/>
                </a:solidFill>
                <a:latin typeface="Noto Serif Display"/>
                <a:ea typeface="Noto Serif Display"/>
                <a:cs typeface="Noto Serif Display"/>
                <a:sym typeface="Noto Serif Display"/>
              </a:endParaRPr>
            </a:p>
            <a:p>
              <a:pPr algn="l">
                <a:lnSpc>
                  <a:spcPts val="4246"/>
                </a:lnSpc>
              </a:pPr>
              <a:endParaRPr lang="en-US" sz="2948">
                <a:solidFill>
                  <a:srgbClr val="000000"/>
                </a:solidFill>
                <a:latin typeface="Noto Serif Display"/>
                <a:ea typeface="Noto Serif Display"/>
                <a:cs typeface="Noto Serif Display"/>
                <a:sym typeface="Noto Serif Display"/>
              </a:endParaRPr>
            </a:p>
            <a:p>
              <a:pPr algn="l">
                <a:lnSpc>
                  <a:spcPts val="4246"/>
                </a:lnSpc>
              </a:pPr>
              <a:endParaRPr lang="en-US" sz="2948">
                <a:solidFill>
                  <a:srgbClr val="000000"/>
                </a:solidFill>
                <a:latin typeface="Noto Serif Display"/>
                <a:ea typeface="Noto Serif Display"/>
                <a:cs typeface="Noto Serif Display"/>
                <a:sym typeface="Noto Serif Display"/>
              </a:endParaRPr>
            </a:p>
            <a:p>
              <a:pPr algn="l">
                <a:lnSpc>
                  <a:spcPts val="4246"/>
                </a:lnSpc>
              </a:pPr>
              <a:r>
                <a:rPr lang="en-US" sz="2948">
                  <a:solidFill>
                    <a:srgbClr val="000000"/>
                  </a:solidFill>
                  <a:latin typeface="Noto Serif Display"/>
                  <a:ea typeface="Noto Serif Display"/>
                  <a:cs typeface="Noto Serif Display"/>
                  <a:sym typeface="Noto Serif Display"/>
                </a:rPr>
                <a:t>·          là biểu diễn của ứng cử viên v, được tính bởi mô hình dựa trên sự kết hợp giữa ngữ cảnh trước đó        và ứng cử viên v .</a:t>
              </a:r>
            </a:p>
            <a:p>
              <a:pPr algn="l">
                <a:lnSpc>
                  <a:spcPts val="4246"/>
                </a:lnSpc>
              </a:pPr>
              <a:endParaRPr lang="en-US" sz="2948">
                <a:solidFill>
                  <a:srgbClr val="000000"/>
                </a:solidFill>
                <a:latin typeface="Noto Serif Display"/>
                <a:ea typeface="Noto Serif Display"/>
                <a:cs typeface="Noto Serif Display"/>
                <a:sym typeface="Noto Serif Display"/>
              </a:endParaRPr>
            </a:p>
            <a:p>
              <a:pPr algn="l">
                <a:lnSpc>
                  <a:spcPts val="4246"/>
                </a:lnSpc>
              </a:pPr>
              <a:endParaRPr lang="en-US" sz="2948">
                <a:solidFill>
                  <a:srgbClr val="000000"/>
                </a:solidFill>
                <a:latin typeface="Noto Serif Display"/>
                <a:ea typeface="Noto Serif Display"/>
                <a:cs typeface="Noto Serif Display"/>
                <a:sym typeface="Noto Serif Display"/>
              </a:endParaRPr>
            </a:p>
            <a:p>
              <a:pPr algn="l">
                <a:lnSpc>
                  <a:spcPts val="4246"/>
                </a:lnSpc>
              </a:pPr>
              <a:endParaRPr lang="en-US" sz="2948">
                <a:solidFill>
                  <a:srgbClr val="000000"/>
                </a:solidFill>
                <a:latin typeface="Noto Serif Display"/>
                <a:ea typeface="Noto Serif Display"/>
                <a:cs typeface="Noto Serif Display"/>
                <a:sym typeface="Noto Serif Display"/>
              </a:endParaRPr>
            </a:p>
          </p:txBody>
        </p:sp>
        <p:sp>
          <p:nvSpPr>
            <p:cNvPr id="5" name="Freeform 5"/>
            <p:cNvSpPr/>
            <p:nvPr/>
          </p:nvSpPr>
          <p:spPr>
            <a:xfrm>
              <a:off x="5426771" y="707925"/>
              <a:ext cx="1244823" cy="726147"/>
            </a:xfrm>
            <a:custGeom>
              <a:avLst/>
              <a:gdLst/>
              <a:ahLst/>
              <a:cxnLst/>
              <a:rect l="l" t="t" r="r" b="b"/>
              <a:pathLst>
                <a:path w="1244823" h="726147">
                  <a:moveTo>
                    <a:pt x="0" y="0"/>
                  </a:moveTo>
                  <a:lnTo>
                    <a:pt x="1244823" y="0"/>
                  </a:lnTo>
                  <a:lnTo>
                    <a:pt x="1244823" y="726146"/>
                  </a:lnTo>
                  <a:lnTo>
                    <a:pt x="0" y="726146"/>
                  </a:lnTo>
                  <a:lnTo>
                    <a:pt x="0" y="0"/>
                  </a:lnTo>
                  <a:close/>
                </a:path>
              </a:pathLst>
            </a:custGeom>
            <a:blipFill>
              <a:blip r:embed="rId4"/>
              <a:stretch>
                <a:fillRect/>
              </a:stretch>
            </a:blipFill>
          </p:spPr>
          <p:txBody>
            <a:bodyPr/>
            <a:lstStyle/>
            <a:p>
              <a:endParaRPr lang="vi-VN"/>
            </a:p>
          </p:txBody>
        </p:sp>
        <p:sp>
          <p:nvSpPr>
            <p:cNvPr id="6" name="Freeform 6"/>
            <p:cNvSpPr/>
            <p:nvPr/>
          </p:nvSpPr>
          <p:spPr>
            <a:xfrm>
              <a:off x="13175087" y="519108"/>
              <a:ext cx="668915" cy="891887"/>
            </a:xfrm>
            <a:custGeom>
              <a:avLst/>
              <a:gdLst/>
              <a:ahLst/>
              <a:cxnLst/>
              <a:rect l="l" t="t" r="r" b="b"/>
              <a:pathLst>
                <a:path w="668915" h="891887">
                  <a:moveTo>
                    <a:pt x="0" y="0"/>
                  </a:moveTo>
                  <a:lnTo>
                    <a:pt x="668916" y="0"/>
                  </a:lnTo>
                  <a:lnTo>
                    <a:pt x="668916" y="891887"/>
                  </a:lnTo>
                  <a:lnTo>
                    <a:pt x="0" y="891887"/>
                  </a:lnTo>
                  <a:lnTo>
                    <a:pt x="0" y="0"/>
                  </a:lnTo>
                  <a:close/>
                </a:path>
              </a:pathLst>
            </a:custGeom>
            <a:blipFill>
              <a:blip r:embed="rId5"/>
              <a:stretch>
                <a:fillRect/>
              </a:stretch>
            </a:blipFill>
          </p:spPr>
          <p:txBody>
            <a:bodyPr/>
            <a:lstStyle/>
            <a:p>
              <a:endParaRPr lang="vi-VN"/>
            </a:p>
          </p:txBody>
        </p:sp>
        <p:sp>
          <p:nvSpPr>
            <p:cNvPr id="7" name="Freeform 7"/>
            <p:cNvSpPr/>
            <p:nvPr/>
          </p:nvSpPr>
          <p:spPr>
            <a:xfrm>
              <a:off x="3349098" y="1918526"/>
              <a:ext cx="15751334" cy="1545964"/>
            </a:xfrm>
            <a:custGeom>
              <a:avLst/>
              <a:gdLst/>
              <a:ahLst/>
              <a:cxnLst/>
              <a:rect l="l" t="t" r="r" b="b"/>
              <a:pathLst>
                <a:path w="15751334" h="1545964">
                  <a:moveTo>
                    <a:pt x="0" y="0"/>
                  </a:moveTo>
                  <a:lnTo>
                    <a:pt x="15751333" y="0"/>
                  </a:lnTo>
                  <a:lnTo>
                    <a:pt x="15751333" y="1545964"/>
                  </a:lnTo>
                  <a:lnTo>
                    <a:pt x="0" y="1545964"/>
                  </a:lnTo>
                  <a:lnTo>
                    <a:pt x="0" y="0"/>
                  </a:lnTo>
                  <a:close/>
                </a:path>
              </a:pathLst>
            </a:custGeom>
            <a:blipFill>
              <a:blip r:embed="rId6"/>
              <a:stretch>
                <a:fillRect/>
              </a:stretch>
            </a:blipFill>
          </p:spPr>
          <p:txBody>
            <a:bodyPr/>
            <a:lstStyle/>
            <a:p>
              <a:endParaRPr lang="vi-VN"/>
            </a:p>
          </p:txBody>
        </p:sp>
        <p:sp>
          <p:nvSpPr>
            <p:cNvPr id="8" name="Freeform 8"/>
            <p:cNvSpPr/>
            <p:nvPr/>
          </p:nvSpPr>
          <p:spPr>
            <a:xfrm>
              <a:off x="190199" y="4172783"/>
              <a:ext cx="1381079" cy="731159"/>
            </a:xfrm>
            <a:custGeom>
              <a:avLst/>
              <a:gdLst/>
              <a:ahLst/>
              <a:cxnLst/>
              <a:rect l="l" t="t" r="r" b="b"/>
              <a:pathLst>
                <a:path w="1381079" h="731159">
                  <a:moveTo>
                    <a:pt x="0" y="0"/>
                  </a:moveTo>
                  <a:lnTo>
                    <a:pt x="1381079" y="0"/>
                  </a:lnTo>
                  <a:lnTo>
                    <a:pt x="1381079" y="731159"/>
                  </a:lnTo>
                  <a:lnTo>
                    <a:pt x="0" y="731159"/>
                  </a:lnTo>
                  <a:lnTo>
                    <a:pt x="0" y="0"/>
                  </a:lnTo>
                  <a:close/>
                </a:path>
              </a:pathLst>
            </a:custGeom>
            <a:blipFill>
              <a:blip r:embed="rId7"/>
              <a:stretch>
                <a:fillRect/>
              </a:stretch>
            </a:blipFill>
          </p:spPr>
          <p:txBody>
            <a:bodyPr/>
            <a:lstStyle/>
            <a:p>
              <a:endParaRPr lang="vi-VN"/>
            </a:p>
          </p:txBody>
        </p:sp>
        <p:sp>
          <p:nvSpPr>
            <p:cNvPr id="9" name="Freeform 9"/>
            <p:cNvSpPr/>
            <p:nvPr/>
          </p:nvSpPr>
          <p:spPr>
            <a:xfrm>
              <a:off x="16312055" y="4234044"/>
              <a:ext cx="2260906" cy="669898"/>
            </a:xfrm>
            <a:custGeom>
              <a:avLst/>
              <a:gdLst/>
              <a:ahLst/>
              <a:cxnLst/>
              <a:rect l="l" t="t" r="r" b="b"/>
              <a:pathLst>
                <a:path w="2260906" h="669898">
                  <a:moveTo>
                    <a:pt x="0" y="0"/>
                  </a:moveTo>
                  <a:lnTo>
                    <a:pt x="2260905" y="0"/>
                  </a:lnTo>
                  <a:lnTo>
                    <a:pt x="2260905" y="669898"/>
                  </a:lnTo>
                  <a:lnTo>
                    <a:pt x="0" y="669898"/>
                  </a:lnTo>
                  <a:lnTo>
                    <a:pt x="0" y="0"/>
                  </a:lnTo>
                  <a:close/>
                </a:path>
              </a:pathLst>
            </a:custGeom>
            <a:blipFill>
              <a:blip r:embed="rId8"/>
              <a:stretch>
                <a:fillRect/>
              </a:stretch>
            </a:blipFill>
          </p:spPr>
          <p:txBody>
            <a:bodyPr/>
            <a:lstStyle/>
            <a:p>
              <a:endParaRPr lang="vi-VN"/>
            </a:p>
          </p:txBody>
        </p:sp>
        <p:sp>
          <p:nvSpPr>
            <p:cNvPr id="10" name="Freeform 10"/>
            <p:cNvSpPr/>
            <p:nvPr/>
          </p:nvSpPr>
          <p:spPr>
            <a:xfrm>
              <a:off x="404368" y="6994532"/>
              <a:ext cx="3686109" cy="873026"/>
            </a:xfrm>
            <a:custGeom>
              <a:avLst/>
              <a:gdLst/>
              <a:ahLst/>
              <a:cxnLst/>
              <a:rect l="l" t="t" r="r" b="b"/>
              <a:pathLst>
                <a:path w="3686109" h="873026">
                  <a:moveTo>
                    <a:pt x="0" y="0"/>
                  </a:moveTo>
                  <a:lnTo>
                    <a:pt x="3686109" y="0"/>
                  </a:lnTo>
                  <a:lnTo>
                    <a:pt x="3686109" y="873026"/>
                  </a:lnTo>
                  <a:lnTo>
                    <a:pt x="0" y="873026"/>
                  </a:lnTo>
                  <a:lnTo>
                    <a:pt x="0" y="0"/>
                  </a:lnTo>
                  <a:close/>
                </a:path>
              </a:pathLst>
            </a:custGeom>
            <a:blipFill>
              <a:blip r:embed="rId9"/>
              <a:stretch>
                <a:fillRect/>
              </a:stretch>
            </a:blipFill>
          </p:spPr>
          <p:txBody>
            <a:bodyPr/>
            <a:lstStyle/>
            <a:p>
              <a:endParaRPr lang="vi-VN"/>
            </a:p>
          </p:txBody>
        </p:sp>
        <p:sp>
          <p:nvSpPr>
            <p:cNvPr id="11" name="Freeform 11"/>
            <p:cNvSpPr/>
            <p:nvPr/>
          </p:nvSpPr>
          <p:spPr>
            <a:xfrm>
              <a:off x="2060308" y="7867558"/>
              <a:ext cx="804879" cy="597168"/>
            </a:xfrm>
            <a:custGeom>
              <a:avLst/>
              <a:gdLst/>
              <a:ahLst/>
              <a:cxnLst/>
              <a:rect l="l" t="t" r="r" b="b"/>
              <a:pathLst>
                <a:path w="804879" h="597168">
                  <a:moveTo>
                    <a:pt x="0" y="0"/>
                  </a:moveTo>
                  <a:lnTo>
                    <a:pt x="804879" y="0"/>
                  </a:lnTo>
                  <a:lnTo>
                    <a:pt x="804879" y="597169"/>
                  </a:lnTo>
                  <a:lnTo>
                    <a:pt x="0" y="597169"/>
                  </a:lnTo>
                  <a:lnTo>
                    <a:pt x="0" y="0"/>
                  </a:lnTo>
                  <a:close/>
                </a:path>
              </a:pathLst>
            </a:custGeom>
            <a:blipFill>
              <a:blip r:embed="rId10"/>
              <a:stretch>
                <a:fillRect/>
              </a:stretch>
            </a:blipFill>
          </p:spPr>
          <p:txBody>
            <a:bodyPr/>
            <a:lstStyle/>
            <a:p>
              <a:endParaRPr lang="vi-VN"/>
            </a:p>
          </p:txBody>
        </p:sp>
        <p:sp>
          <p:nvSpPr>
            <p:cNvPr id="12" name="Freeform 12"/>
            <p:cNvSpPr/>
            <p:nvPr/>
          </p:nvSpPr>
          <p:spPr>
            <a:xfrm>
              <a:off x="8460228" y="9320340"/>
              <a:ext cx="6225804" cy="1997445"/>
            </a:xfrm>
            <a:custGeom>
              <a:avLst/>
              <a:gdLst/>
              <a:ahLst/>
              <a:cxnLst/>
              <a:rect l="l" t="t" r="r" b="b"/>
              <a:pathLst>
                <a:path w="6225804" h="1997445">
                  <a:moveTo>
                    <a:pt x="0" y="0"/>
                  </a:moveTo>
                  <a:lnTo>
                    <a:pt x="6225804" y="0"/>
                  </a:lnTo>
                  <a:lnTo>
                    <a:pt x="6225804" y="1997445"/>
                  </a:lnTo>
                  <a:lnTo>
                    <a:pt x="0" y="1997445"/>
                  </a:lnTo>
                  <a:lnTo>
                    <a:pt x="0" y="0"/>
                  </a:lnTo>
                  <a:close/>
                </a:path>
              </a:pathLst>
            </a:custGeom>
            <a:blipFill>
              <a:blip r:embed="rId11"/>
              <a:stretch>
                <a:fillRect/>
              </a:stretch>
            </a:blipFill>
          </p:spPr>
          <p:txBody>
            <a:bodyPr/>
            <a:lstStyle/>
            <a:p>
              <a:endParaRPr lang="vi-VN"/>
            </a:p>
          </p:txBody>
        </p:sp>
        <p:sp>
          <p:nvSpPr>
            <p:cNvPr id="13" name="Freeform 13"/>
            <p:cNvSpPr/>
            <p:nvPr/>
          </p:nvSpPr>
          <p:spPr>
            <a:xfrm>
              <a:off x="370267" y="11279685"/>
              <a:ext cx="818898" cy="731159"/>
            </a:xfrm>
            <a:custGeom>
              <a:avLst/>
              <a:gdLst/>
              <a:ahLst/>
              <a:cxnLst/>
              <a:rect l="l" t="t" r="r" b="b"/>
              <a:pathLst>
                <a:path w="818898" h="731159">
                  <a:moveTo>
                    <a:pt x="0" y="0"/>
                  </a:moveTo>
                  <a:lnTo>
                    <a:pt x="818898" y="0"/>
                  </a:lnTo>
                  <a:lnTo>
                    <a:pt x="818898" y="731160"/>
                  </a:lnTo>
                  <a:lnTo>
                    <a:pt x="0" y="731160"/>
                  </a:lnTo>
                  <a:lnTo>
                    <a:pt x="0" y="0"/>
                  </a:lnTo>
                  <a:close/>
                </a:path>
              </a:pathLst>
            </a:custGeom>
            <a:blipFill>
              <a:blip r:embed="rId12"/>
              <a:stretch>
                <a:fillRect/>
              </a:stretch>
            </a:blipFill>
          </p:spPr>
          <p:txBody>
            <a:bodyPr/>
            <a:lstStyle/>
            <a:p>
              <a:endParaRPr lang="vi-VN"/>
            </a:p>
          </p:txBody>
        </p:sp>
        <p:sp>
          <p:nvSpPr>
            <p:cNvPr id="14" name="Freeform 14"/>
            <p:cNvSpPr/>
            <p:nvPr/>
          </p:nvSpPr>
          <p:spPr>
            <a:xfrm>
              <a:off x="404368" y="5747981"/>
              <a:ext cx="2333819" cy="643812"/>
            </a:xfrm>
            <a:custGeom>
              <a:avLst/>
              <a:gdLst/>
              <a:ahLst/>
              <a:cxnLst/>
              <a:rect l="l" t="t" r="r" b="b"/>
              <a:pathLst>
                <a:path w="2333819" h="643812">
                  <a:moveTo>
                    <a:pt x="0" y="0"/>
                  </a:moveTo>
                  <a:lnTo>
                    <a:pt x="2333819" y="0"/>
                  </a:lnTo>
                  <a:lnTo>
                    <a:pt x="2333819" y="643812"/>
                  </a:lnTo>
                  <a:lnTo>
                    <a:pt x="0" y="643812"/>
                  </a:lnTo>
                  <a:lnTo>
                    <a:pt x="0" y="0"/>
                  </a:lnTo>
                  <a:close/>
                </a:path>
              </a:pathLst>
            </a:custGeom>
            <a:blipFill>
              <a:blip r:embed="rId13"/>
              <a:stretch>
                <a:fillRect/>
              </a:stretch>
            </a:blipFill>
          </p:spPr>
          <p:txBody>
            <a:bodyPr/>
            <a:lstStyle/>
            <a:p>
              <a:endParaRPr lang="vi-VN"/>
            </a:p>
          </p:txBody>
        </p:sp>
        <p:sp>
          <p:nvSpPr>
            <p:cNvPr id="15" name="Freeform 15"/>
            <p:cNvSpPr/>
            <p:nvPr/>
          </p:nvSpPr>
          <p:spPr>
            <a:xfrm>
              <a:off x="634325" y="12129978"/>
              <a:ext cx="804879" cy="597168"/>
            </a:xfrm>
            <a:custGeom>
              <a:avLst/>
              <a:gdLst/>
              <a:ahLst/>
              <a:cxnLst/>
              <a:rect l="l" t="t" r="r" b="b"/>
              <a:pathLst>
                <a:path w="804879" h="597168">
                  <a:moveTo>
                    <a:pt x="0" y="0"/>
                  </a:moveTo>
                  <a:lnTo>
                    <a:pt x="804880" y="0"/>
                  </a:lnTo>
                  <a:lnTo>
                    <a:pt x="804880" y="597168"/>
                  </a:lnTo>
                  <a:lnTo>
                    <a:pt x="0" y="597168"/>
                  </a:lnTo>
                  <a:lnTo>
                    <a:pt x="0" y="0"/>
                  </a:lnTo>
                  <a:close/>
                </a:path>
              </a:pathLst>
            </a:custGeom>
            <a:blipFill>
              <a:blip r:embed="rId10"/>
              <a:stretch>
                <a:fillRect/>
              </a:stretch>
            </a:blipFill>
          </p:spPr>
          <p:txBody>
            <a:bodyPr/>
            <a:lstStyle/>
            <a:p>
              <a:endParaRPr lang="vi-VN"/>
            </a:p>
          </p:txBody>
        </p:sp>
      </p:gr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0" y="-1232219"/>
            <a:ext cx="27909469" cy="27909469"/>
          </a:xfrm>
          <a:custGeom>
            <a:avLst/>
            <a:gdLst/>
            <a:ahLst/>
            <a:cxnLst/>
            <a:rect l="l" t="t" r="r" b="b"/>
            <a:pathLst>
              <a:path w="27909469" h="27909469">
                <a:moveTo>
                  <a:pt x="0" y="0"/>
                </a:moveTo>
                <a:lnTo>
                  <a:pt x="27909469" y="0"/>
                </a:lnTo>
                <a:lnTo>
                  <a:pt x="27909469" y="27909469"/>
                </a:lnTo>
                <a:lnTo>
                  <a:pt x="0" y="27909469"/>
                </a:lnTo>
                <a:lnTo>
                  <a:pt x="0" y="0"/>
                </a:lnTo>
                <a:close/>
              </a:path>
            </a:pathLst>
          </a:custGeom>
          <a:blipFill>
            <a:blip r:embed="rId2">
              <a:extLst>
                <a:ext uri="{96DAC541-7B7A-43D3-8B79-37D633B846F1}">
                  <asvg:svgBlip xmlns:asvg="http://schemas.microsoft.com/office/drawing/2016/SVG/main" r:embed="rId3"/>
                </a:ext>
              </a:extLst>
            </a:blip>
            <a:stretch>
              <a:fillRect l="-2110" t="-2110"/>
            </a:stretch>
          </a:blipFill>
        </p:spPr>
        <p:txBody>
          <a:bodyPr/>
          <a:lstStyle/>
          <a:p>
            <a:endParaRPr lang="vi-VN"/>
          </a:p>
        </p:txBody>
      </p:sp>
      <p:pic>
        <p:nvPicPr>
          <p:cNvPr id="3" name="Picture 3"/>
          <p:cNvPicPr>
            <a:picLocks noChangeAspect="1"/>
          </p:cNvPicPr>
          <p:nvPr/>
        </p:nvPicPr>
        <p:blipFill>
          <a:blip r:embed="rId4"/>
          <a:srcRect/>
          <a:stretch>
            <a:fillRect/>
          </a:stretch>
        </p:blipFill>
        <p:spPr>
          <a:xfrm rot="993180">
            <a:off x="14101842" y="-694548"/>
            <a:ext cx="6314916" cy="6314916"/>
          </a:xfrm>
          <a:prstGeom prst="rect">
            <a:avLst/>
          </a:prstGeom>
        </p:spPr>
      </p:pic>
      <p:sp>
        <p:nvSpPr>
          <p:cNvPr id="4" name="Freeform 4"/>
          <p:cNvSpPr/>
          <p:nvPr/>
        </p:nvSpPr>
        <p:spPr>
          <a:xfrm>
            <a:off x="3323816" y="3287344"/>
            <a:ext cx="12674264" cy="1601197"/>
          </a:xfrm>
          <a:custGeom>
            <a:avLst/>
            <a:gdLst/>
            <a:ahLst/>
            <a:cxnLst/>
            <a:rect l="l" t="t" r="r" b="b"/>
            <a:pathLst>
              <a:path w="12674264" h="1601197">
                <a:moveTo>
                  <a:pt x="0" y="0"/>
                </a:moveTo>
                <a:lnTo>
                  <a:pt x="12674264" y="0"/>
                </a:lnTo>
                <a:lnTo>
                  <a:pt x="12674264" y="1601197"/>
                </a:lnTo>
                <a:lnTo>
                  <a:pt x="0" y="1601197"/>
                </a:lnTo>
                <a:lnTo>
                  <a:pt x="0" y="0"/>
                </a:lnTo>
                <a:close/>
              </a:path>
            </a:pathLst>
          </a:custGeom>
          <a:blipFill>
            <a:blip r:embed="rId5"/>
            <a:stretch>
              <a:fillRect/>
            </a:stretch>
          </a:blipFill>
        </p:spPr>
        <p:txBody>
          <a:bodyPr/>
          <a:lstStyle/>
          <a:p>
            <a:endParaRPr lang="vi-VN"/>
          </a:p>
        </p:txBody>
      </p:sp>
      <p:sp>
        <p:nvSpPr>
          <p:cNvPr id="5" name="Freeform 5"/>
          <p:cNvSpPr/>
          <p:nvPr/>
        </p:nvSpPr>
        <p:spPr>
          <a:xfrm>
            <a:off x="4981132" y="5374316"/>
            <a:ext cx="4018499" cy="767578"/>
          </a:xfrm>
          <a:custGeom>
            <a:avLst/>
            <a:gdLst/>
            <a:ahLst/>
            <a:cxnLst/>
            <a:rect l="l" t="t" r="r" b="b"/>
            <a:pathLst>
              <a:path w="4018499" h="767578">
                <a:moveTo>
                  <a:pt x="0" y="0"/>
                </a:moveTo>
                <a:lnTo>
                  <a:pt x="4018499" y="0"/>
                </a:lnTo>
                <a:lnTo>
                  <a:pt x="4018499" y="767579"/>
                </a:lnTo>
                <a:lnTo>
                  <a:pt x="0" y="767579"/>
                </a:lnTo>
                <a:lnTo>
                  <a:pt x="0" y="0"/>
                </a:lnTo>
                <a:close/>
              </a:path>
            </a:pathLst>
          </a:custGeom>
          <a:blipFill>
            <a:blip r:embed="rId6"/>
            <a:stretch>
              <a:fillRect/>
            </a:stretch>
          </a:blipFill>
        </p:spPr>
        <p:txBody>
          <a:bodyPr/>
          <a:lstStyle/>
          <a:p>
            <a:endParaRPr lang="vi-VN"/>
          </a:p>
        </p:txBody>
      </p:sp>
      <p:sp>
        <p:nvSpPr>
          <p:cNvPr id="6" name="Freeform 6"/>
          <p:cNvSpPr/>
          <p:nvPr/>
        </p:nvSpPr>
        <p:spPr>
          <a:xfrm>
            <a:off x="2208008" y="7903904"/>
            <a:ext cx="592097" cy="522438"/>
          </a:xfrm>
          <a:custGeom>
            <a:avLst/>
            <a:gdLst/>
            <a:ahLst/>
            <a:cxnLst/>
            <a:rect l="l" t="t" r="r" b="b"/>
            <a:pathLst>
              <a:path w="592097" h="522438">
                <a:moveTo>
                  <a:pt x="0" y="0"/>
                </a:moveTo>
                <a:lnTo>
                  <a:pt x="592097" y="0"/>
                </a:lnTo>
                <a:lnTo>
                  <a:pt x="592097" y="522439"/>
                </a:lnTo>
                <a:lnTo>
                  <a:pt x="0" y="522439"/>
                </a:lnTo>
                <a:lnTo>
                  <a:pt x="0" y="0"/>
                </a:lnTo>
                <a:close/>
              </a:path>
            </a:pathLst>
          </a:custGeom>
          <a:blipFill>
            <a:blip r:embed="rId7"/>
            <a:stretch>
              <a:fillRect/>
            </a:stretch>
          </a:blipFill>
        </p:spPr>
        <p:txBody>
          <a:bodyPr/>
          <a:lstStyle/>
          <a:p>
            <a:endParaRPr lang="vi-VN"/>
          </a:p>
        </p:txBody>
      </p:sp>
      <p:sp>
        <p:nvSpPr>
          <p:cNvPr id="7" name="TextBox 7"/>
          <p:cNvSpPr txBox="1"/>
          <p:nvPr/>
        </p:nvSpPr>
        <p:spPr>
          <a:xfrm>
            <a:off x="994746" y="2262885"/>
            <a:ext cx="6104595" cy="738710"/>
          </a:xfrm>
          <a:prstGeom prst="rect">
            <a:avLst/>
          </a:prstGeom>
        </p:spPr>
        <p:txBody>
          <a:bodyPr lIns="0" tIns="0" rIns="0" bIns="0" rtlCol="0" anchor="t">
            <a:spAutoFit/>
          </a:bodyPr>
          <a:lstStyle/>
          <a:p>
            <a:pPr algn="l">
              <a:lnSpc>
                <a:spcPts val="6317"/>
              </a:lnSpc>
            </a:pPr>
            <a:r>
              <a:rPr lang="en-US" sz="3548">
                <a:solidFill>
                  <a:srgbClr val="000000"/>
                </a:solidFill>
                <a:latin typeface="Noto Serif Display Bold"/>
                <a:ea typeface="Noto Serif Display Bold"/>
                <a:cs typeface="Noto Serif Display Bold"/>
                <a:sym typeface="Noto Serif Display Bold"/>
              </a:rPr>
              <a:t>Ý nghĩa của công thức:</a:t>
            </a:r>
          </a:p>
        </p:txBody>
      </p:sp>
      <p:sp>
        <p:nvSpPr>
          <p:cNvPr id="8" name="TextBox 8"/>
          <p:cNvSpPr txBox="1"/>
          <p:nvPr/>
        </p:nvSpPr>
        <p:spPr>
          <a:xfrm>
            <a:off x="546277" y="455992"/>
            <a:ext cx="11960346" cy="919482"/>
          </a:xfrm>
          <a:prstGeom prst="rect">
            <a:avLst/>
          </a:prstGeom>
        </p:spPr>
        <p:txBody>
          <a:bodyPr lIns="0" tIns="0" rIns="0" bIns="0" rtlCol="0" anchor="t">
            <a:spAutoFit/>
          </a:bodyPr>
          <a:lstStyle/>
          <a:p>
            <a:pPr marL="0" lvl="0" indent="0" algn="l">
              <a:lnSpc>
                <a:spcPts val="7085"/>
              </a:lnSpc>
              <a:spcBef>
                <a:spcPct val="0"/>
              </a:spcBef>
            </a:pPr>
            <a:r>
              <a:rPr lang="en-US" sz="6500">
                <a:solidFill>
                  <a:srgbClr val="000000"/>
                </a:solidFill>
                <a:latin typeface="DejaVu Serif Bold"/>
                <a:ea typeface="DejaVu Serif Bold"/>
                <a:cs typeface="DejaVu Serif Bold"/>
                <a:sym typeface="DejaVu Serif Bold"/>
              </a:rPr>
              <a:t>II. Phương pháp đề xuất </a:t>
            </a:r>
          </a:p>
        </p:txBody>
      </p:sp>
      <p:sp>
        <p:nvSpPr>
          <p:cNvPr id="9" name="TextBox 9"/>
          <p:cNvSpPr txBox="1"/>
          <p:nvPr/>
        </p:nvSpPr>
        <p:spPr>
          <a:xfrm>
            <a:off x="546277" y="1467167"/>
            <a:ext cx="13106129"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2.Tìm kiếm đối lập (Contrastive Search)</a:t>
            </a:r>
          </a:p>
        </p:txBody>
      </p:sp>
      <p:sp>
        <p:nvSpPr>
          <p:cNvPr id="10" name="TextBox 10"/>
          <p:cNvSpPr txBox="1"/>
          <p:nvPr/>
        </p:nvSpPr>
        <p:spPr>
          <a:xfrm>
            <a:off x="546277" y="5258774"/>
            <a:ext cx="16906707" cy="4739210"/>
          </a:xfrm>
          <a:prstGeom prst="rect">
            <a:avLst/>
          </a:prstGeom>
        </p:spPr>
        <p:txBody>
          <a:bodyPr lIns="0" tIns="0" rIns="0" bIns="0" rtlCol="0" anchor="t">
            <a:spAutoFit/>
          </a:bodyPr>
          <a:lstStyle/>
          <a:p>
            <a:pPr algn="l">
              <a:lnSpc>
                <a:spcPts val="6317"/>
              </a:lnSpc>
            </a:pPr>
            <a:r>
              <a:rPr lang="en-US" sz="3548">
                <a:solidFill>
                  <a:srgbClr val="000000"/>
                </a:solidFill>
                <a:latin typeface="Noto Serif Display Bold"/>
                <a:ea typeface="Noto Serif Display Bold"/>
                <a:cs typeface="Noto Serif Display Bold"/>
                <a:sym typeface="Noto Serif Display Bold"/>
              </a:rPr>
              <a:t>Thuật ngữ đầu tiên: </a:t>
            </a:r>
          </a:p>
          <a:p>
            <a:pPr marL="766218" lvl="1" indent="-383109" algn="l">
              <a:lnSpc>
                <a:spcPts val="6317"/>
              </a:lnSpc>
              <a:buFont typeface="Arial"/>
              <a:buChar char="•"/>
            </a:pPr>
            <a:r>
              <a:rPr lang="en-US" sz="3548">
                <a:solidFill>
                  <a:srgbClr val="000000"/>
                </a:solidFill>
                <a:latin typeface="Noto Serif Display"/>
                <a:ea typeface="Noto Serif Display"/>
                <a:cs typeface="Noto Serif Display"/>
                <a:sym typeface="Noto Serif Display"/>
              </a:rPr>
              <a:t>Đây là độ tin cậy của mô hình, đại diện cho xác suất mà mô hình dự đoán cho ứng cử viên v .</a:t>
            </a:r>
          </a:p>
          <a:p>
            <a:pPr marL="766218" lvl="1" indent="-383109" algn="l">
              <a:lnSpc>
                <a:spcPts val="6317"/>
              </a:lnSpc>
              <a:buFont typeface="Arial"/>
              <a:buChar char="•"/>
            </a:pPr>
            <a:r>
              <a:rPr lang="en-US" sz="3548">
                <a:solidFill>
                  <a:srgbClr val="000000"/>
                </a:solidFill>
                <a:latin typeface="Noto Serif Display"/>
                <a:ea typeface="Noto Serif Display"/>
                <a:cs typeface="Noto Serif Display"/>
                <a:sym typeface="Noto Serif Display"/>
              </a:rPr>
              <a:t>Nếu      nhỏ, thuật ngữ này sẽ có trọng số lớn hơn, ưu tiên các ứng cử viên có xác suất cao.</a:t>
            </a:r>
          </a:p>
          <a:p>
            <a:pPr algn="l">
              <a:lnSpc>
                <a:spcPts val="6317"/>
              </a:lnSpc>
            </a:pPr>
            <a:endParaRPr lang="en-US" sz="3548">
              <a:solidFill>
                <a:srgbClr val="000000"/>
              </a:solidFill>
              <a:latin typeface="Noto Serif Display"/>
              <a:ea typeface="Noto Serif Display"/>
              <a:cs typeface="Noto Serif Display"/>
              <a:sym typeface="Noto Serif Display"/>
            </a:endParaRP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0" y="-1232219"/>
            <a:ext cx="27909469" cy="27909469"/>
          </a:xfrm>
          <a:custGeom>
            <a:avLst/>
            <a:gdLst/>
            <a:ahLst/>
            <a:cxnLst/>
            <a:rect l="l" t="t" r="r" b="b"/>
            <a:pathLst>
              <a:path w="27909469" h="27909469">
                <a:moveTo>
                  <a:pt x="0" y="0"/>
                </a:moveTo>
                <a:lnTo>
                  <a:pt x="27909469" y="0"/>
                </a:lnTo>
                <a:lnTo>
                  <a:pt x="27909469" y="27909469"/>
                </a:lnTo>
                <a:lnTo>
                  <a:pt x="0" y="27909469"/>
                </a:lnTo>
                <a:lnTo>
                  <a:pt x="0" y="0"/>
                </a:lnTo>
                <a:close/>
              </a:path>
            </a:pathLst>
          </a:custGeom>
          <a:blipFill>
            <a:blip r:embed="rId2">
              <a:extLst>
                <a:ext uri="{96DAC541-7B7A-43D3-8B79-37D633B846F1}">
                  <asvg:svgBlip xmlns:asvg="http://schemas.microsoft.com/office/drawing/2016/SVG/main" r:embed="rId3"/>
                </a:ext>
              </a:extLst>
            </a:blip>
            <a:stretch>
              <a:fillRect l="-2110" t="-2110"/>
            </a:stretch>
          </a:blipFill>
        </p:spPr>
        <p:txBody>
          <a:bodyPr/>
          <a:lstStyle/>
          <a:p>
            <a:endParaRPr lang="vi-VN"/>
          </a:p>
        </p:txBody>
      </p:sp>
      <p:pic>
        <p:nvPicPr>
          <p:cNvPr id="3" name="Picture 3"/>
          <p:cNvPicPr>
            <a:picLocks noChangeAspect="1"/>
          </p:cNvPicPr>
          <p:nvPr/>
        </p:nvPicPr>
        <p:blipFill>
          <a:blip r:embed="rId4"/>
          <a:srcRect/>
          <a:stretch>
            <a:fillRect/>
          </a:stretch>
        </p:blipFill>
        <p:spPr>
          <a:xfrm rot="993180">
            <a:off x="14101842" y="-694548"/>
            <a:ext cx="6314916" cy="6314916"/>
          </a:xfrm>
          <a:prstGeom prst="rect">
            <a:avLst/>
          </a:prstGeom>
        </p:spPr>
      </p:pic>
      <p:sp>
        <p:nvSpPr>
          <p:cNvPr id="4" name="Freeform 4"/>
          <p:cNvSpPr/>
          <p:nvPr/>
        </p:nvSpPr>
        <p:spPr>
          <a:xfrm>
            <a:off x="3217992" y="3397821"/>
            <a:ext cx="11852016" cy="1580269"/>
          </a:xfrm>
          <a:custGeom>
            <a:avLst/>
            <a:gdLst/>
            <a:ahLst/>
            <a:cxnLst/>
            <a:rect l="l" t="t" r="r" b="b"/>
            <a:pathLst>
              <a:path w="11852016" h="1580269">
                <a:moveTo>
                  <a:pt x="0" y="0"/>
                </a:moveTo>
                <a:lnTo>
                  <a:pt x="11852016" y="0"/>
                </a:lnTo>
                <a:lnTo>
                  <a:pt x="11852016" y="1580269"/>
                </a:lnTo>
                <a:lnTo>
                  <a:pt x="0" y="1580269"/>
                </a:lnTo>
                <a:lnTo>
                  <a:pt x="0" y="0"/>
                </a:lnTo>
                <a:close/>
              </a:path>
            </a:pathLst>
          </a:custGeom>
          <a:blipFill>
            <a:blip r:embed="rId5"/>
            <a:stretch>
              <a:fillRect/>
            </a:stretch>
          </a:blipFill>
        </p:spPr>
        <p:txBody>
          <a:bodyPr/>
          <a:lstStyle/>
          <a:p>
            <a:endParaRPr lang="vi-VN"/>
          </a:p>
        </p:txBody>
      </p:sp>
      <p:sp>
        <p:nvSpPr>
          <p:cNvPr id="5" name="Freeform 5"/>
          <p:cNvSpPr/>
          <p:nvPr/>
        </p:nvSpPr>
        <p:spPr>
          <a:xfrm>
            <a:off x="4920533" y="5263840"/>
            <a:ext cx="4850059" cy="1061601"/>
          </a:xfrm>
          <a:custGeom>
            <a:avLst/>
            <a:gdLst/>
            <a:ahLst/>
            <a:cxnLst/>
            <a:rect l="l" t="t" r="r" b="b"/>
            <a:pathLst>
              <a:path w="4850059" h="1061601">
                <a:moveTo>
                  <a:pt x="0" y="0"/>
                </a:moveTo>
                <a:lnTo>
                  <a:pt x="4850059" y="0"/>
                </a:lnTo>
                <a:lnTo>
                  <a:pt x="4850059" y="1061601"/>
                </a:lnTo>
                <a:lnTo>
                  <a:pt x="0" y="1061601"/>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994746" y="2262885"/>
            <a:ext cx="6104595" cy="738710"/>
          </a:xfrm>
          <a:prstGeom prst="rect">
            <a:avLst/>
          </a:prstGeom>
        </p:spPr>
        <p:txBody>
          <a:bodyPr lIns="0" tIns="0" rIns="0" bIns="0" rtlCol="0" anchor="t">
            <a:spAutoFit/>
          </a:bodyPr>
          <a:lstStyle/>
          <a:p>
            <a:pPr algn="l">
              <a:lnSpc>
                <a:spcPts val="6317"/>
              </a:lnSpc>
            </a:pPr>
            <a:r>
              <a:rPr lang="en-US" sz="3548">
                <a:solidFill>
                  <a:srgbClr val="000000"/>
                </a:solidFill>
                <a:latin typeface="Noto Serif Display Bold"/>
                <a:ea typeface="Noto Serif Display Bold"/>
                <a:cs typeface="Noto Serif Display Bold"/>
                <a:sym typeface="Noto Serif Display Bold"/>
              </a:rPr>
              <a:t>Ý nghĩa của công thức:</a:t>
            </a:r>
          </a:p>
        </p:txBody>
      </p:sp>
      <p:sp>
        <p:nvSpPr>
          <p:cNvPr id="7" name="TextBox 7"/>
          <p:cNvSpPr txBox="1"/>
          <p:nvPr/>
        </p:nvSpPr>
        <p:spPr>
          <a:xfrm>
            <a:off x="546277" y="455992"/>
            <a:ext cx="12284154" cy="919482"/>
          </a:xfrm>
          <a:prstGeom prst="rect">
            <a:avLst/>
          </a:prstGeom>
        </p:spPr>
        <p:txBody>
          <a:bodyPr lIns="0" tIns="0" rIns="0" bIns="0" rtlCol="0" anchor="t">
            <a:spAutoFit/>
          </a:bodyPr>
          <a:lstStyle/>
          <a:p>
            <a:pPr marL="0" lvl="0" indent="0" algn="l">
              <a:lnSpc>
                <a:spcPts val="7085"/>
              </a:lnSpc>
              <a:spcBef>
                <a:spcPct val="0"/>
              </a:spcBef>
            </a:pPr>
            <a:r>
              <a:rPr lang="en-US" sz="6500">
                <a:solidFill>
                  <a:srgbClr val="000000"/>
                </a:solidFill>
                <a:latin typeface="DejaVu Serif Bold"/>
                <a:ea typeface="DejaVu Serif Bold"/>
                <a:cs typeface="DejaVu Serif Bold"/>
                <a:sym typeface="DejaVu Serif Bold"/>
              </a:rPr>
              <a:t>II. Phương pháp đề xuất </a:t>
            </a:r>
          </a:p>
        </p:txBody>
      </p:sp>
      <p:sp>
        <p:nvSpPr>
          <p:cNvPr id="8" name="TextBox 8"/>
          <p:cNvSpPr txBox="1"/>
          <p:nvPr/>
        </p:nvSpPr>
        <p:spPr>
          <a:xfrm>
            <a:off x="546277" y="1467167"/>
            <a:ext cx="13106129"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2.Tìm kiếm đối lập (Contrastive Search)</a:t>
            </a:r>
          </a:p>
        </p:txBody>
      </p:sp>
      <p:sp>
        <p:nvSpPr>
          <p:cNvPr id="9" name="TextBox 9"/>
          <p:cNvSpPr txBox="1"/>
          <p:nvPr/>
        </p:nvSpPr>
        <p:spPr>
          <a:xfrm>
            <a:off x="690646" y="5309934"/>
            <a:ext cx="16906707" cy="6339410"/>
          </a:xfrm>
          <a:prstGeom prst="rect">
            <a:avLst/>
          </a:prstGeom>
        </p:spPr>
        <p:txBody>
          <a:bodyPr lIns="0" tIns="0" rIns="0" bIns="0" rtlCol="0" anchor="t">
            <a:spAutoFit/>
          </a:bodyPr>
          <a:lstStyle/>
          <a:p>
            <a:pPr algn="l">
              <a:lnSpc>
                <a:spcPts val="6317"/>
              </a:lnSpc>
            </a:pPr>
            <a:r>
              <a:rPr lang="en-US" sz="3548">
                <a:solidFill>
                  <a:srgbClr val="000000"/>
                </a:solidFill>
                <a:latin typeface="Noto Serif Display Bold"/>
                <a:ea typeface="Noto Serif Display Bold"/>
                <a:cs typeface="Noto Serif Display Bold"/>
                <a:sym typeface="Noto Serif Display Bold"/>
              </a:rPr>
              <a:t>Thuật ngữ thứ hai : </a:t>
            </a:r>
          </a:p>
          <a:p>
            <a:pPr marL="766218" lvl="1" indent="-383109" algn="l">
              <a:lnSpc>
                <a:spcPts val="6317"/>
              </a:lnSpc>
              <a:buFont typeface="Arial"/>
              <a:buChar char="•"/>
            </a:pPr>
            <a:r>
              <a:rPr lang="en-US" sz="3548">
                <a:solidFill>
                  <a:srgbClr val="000000"/>
                </a:solidFill>
                <a:latin typeface="Noto Serif Display"/>
                <a:ea typeface="Noto Serif Display"/>
                <a:cs typeface="Noto Serif Display"/>
                <a:sym typeface="Noto Serif Display"/>
              </a:rPr>
              <a:t>Đây là phạt suy giảm, đo lường sự tương đồng giữa v và các token trong ngữ cảnh trước đó.</a:t>
            </a:r>
          </a:p>
          <a:p>
            <a:pPr marL="766218" lvl="1" indent="-383109" algn="l">
              <a:lnSpc>
                <a:spcPts val="6317"/>
              </a:lnSpc>
              <a:buFont typeface="Arial"/>
              <a:buChar char="•"/>
            </a:pPr>
            <a:r>
              <a:rPr lang="en-US" sz="3548">
                <a:solidFill>
                  <a:srgbClr val="000000"/>
                </a:solidFill>
                <a:latin typeface="Noto Serif Display"/>
                <a:ea typeface="Noto Serif Display"/>
                <a:cs typeface="Noto Serif Display"/>
                <a:sym typeface="Noto Serif Display"/>
              </a:rPr>
              <a:t>Nếu       lớn, thuật ngữ này sẽ có trọng số lớn hơn, tránh việc chọn các ứng cử viên có sự tương đồng cao với ngữ cảnh trước đó để tránh suy giảm của mô hình.</a:t>
            </a:r>
          </a:p>
          <a:p>
            <a:pPr algn="l">
              <a:lnSpc>
                <a:spcPts val="6317"/>
              </a:lnSpc>
            </a:pPr>
            <a:endParaRPr lang="en-US" sz="3548">
              <a:solidFill>
                <a:srgbClr val="000000"/>
              </a:solidFill>
              <a:latin typeface="Noto Serif Display"/>
              <a:ea typeface="Noto Serif Display"/>
              <a:cs typeface="Noto Serif Display"/>
              <a:sym typeface="Noto Serif Display"/>
            </a:endParaRPr>
          </a:p>
          <a:p>
            <a:pPr algn="l">
              <a:lnSpc>
                <a:spcPts val="6317"/>
              </a:lnSpc>
            </a:pPr>
            <a:endParaRPr lang="en-US" sz="3548">
              <a:solidFill>
                <a:srgbClr val="000000"/>
              </a:solidFill>
              <a:latin typeface="Noto Serif Display"/>
              <a:ea typeface="Noto Serif Display"/>
              <a:cs typeface="Noto Serif Display"/>
              <a:sym typeface="Noto Serif Display"/>
            </a:endParaRPr>
          </a:p>
        </p:txBody>
      </p:sp>
      <p:sp>
        <p:nvSpPr>
          <p:cNvPr id="10" name="Freeform 10"/>
          <p:cNvSpPr/>
          <p:nvPr/>
        </p:nvSpPr>
        <p:spPr>
          <a:xfrm>
            <a:off x="2404223" y="7903904"/>
            <a:ext cx="592097" cy="522438"/>
          </a:xfrm>
          <a:custGeom>
            <a:avLst/>
            <a:gdLst/>
            <a:ahLst/>
            <a:cxnLst/>
            <a:rect l="l" t="t" r="r" b="b"/>
            <a:pathLst>
              <a:path w="592097" h="522438">
                <a:moveTo>
                  <a:pt x="0" y="0"/>
                </a:moveTo>
                <a:lnTo>
                  <a:pt x="592097" y="0"/>
                </a:lnTo>
                <a:lnTo>
                  <a:pt x="592097" y="522439"/>
                </a:lnTo>
                <a:lnTo>
                  <a:pt x="0" y="522439"/>
                </a:lnTo>
                <a:lnTo>
                  <a:pt x="0" y="0"/>
                </a:lnTo>
                <a:close/>
              </a:path>
            </a:pathLst>
          </a:custGeom>
          <a:blipFill>
            <a:blip r:embed="rId7"/>
            <a:stretch>
              <a:fillRect/>
            </a:stretch>
          </a:blipFill>
        </p:spPr>
        <p:txBody>
          <a:bodyPr/>
          <a:lstStyle/>
          <a:p>
            <a:endParaRPr lang="vi-VN"/>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341" b="-11341"/>
            </a:stretch>
          </a:blipFill>
        </p:spPr>
        <p:txBody>
          <a:bodyPr/>
          <a:lstStyle/>
          <a:p>
            <a:endParaRPr lang="vi-VN"/>
          </a:p>
        </p:txBody>
      </p:sp>
      <p:sp>
        <p:nvSpPr>
          <p:cNvPr id="3" name="TextBox 3"/>
          <p:cNvSpPr txBox="1"/>
          <p:nvPr/>
        </p:nvSpPr>
        <p:spPr>
          <a:xfrm>
            <a:off x="4231591" y="3881828"/>
            <a:ext cx="11518583" cy="1774189"/>
          </a:xfrm>
          <a:prstGeom prst="rect">
            <a:avLst/>
          </a:prstGeom>
        </p:spPr>
        <p:txBody>
          <a:bodyPr lIns="0" tIns="0" rIns="0" bIns="0" rtlCol="0" anchor="t">
            <a:spAutoFit/>
          </a:bodyPr>
          <a:lstStyle/>
          <a:p>
            <a:pPr algn="ctr">
              <a:lnSpc>
                <a:spcPts val="14560"/>
              </a:lnSpc>
            </a:pPr>
            <a:r>
              <a:rPr lang="en-US" sz="10400">
                <a:solidFill>
                  <a:srgbClr val="000000"/>
                </a:solidFill>
                <a:latin typeface="Noto Serif Display Bold"/>
                <a:ea typeface="Noto Serif Display Bold"/>
                <a:cs typeface="Noto Serif Display Bold"/>
                <a:sym typeface="Noto Serif Display Bold"/>
              </a:rPr>
              <a:t>III. Thực Nghiệm </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287725">
            <a:off x="-4481268" y="-2157024"/>
            <a:ext cx="16505412" cy="14989342"/>
            <a:chOff x="0" y="0"/>
            <a:chExt cx="5674832" cy="5153582"/>
          </a:xfrm>
        </p:grpSpPr>
        <p:sp>
          <p:nvSpPr>
            <p:cNvPr id="3" name="Freeform 3"/>
            <p:cNvSpPr/>
            <p:nvPr/>
          </p:nvSpPr>
          <p:spPr>
            <a:xfrm>
              <a:off x="0" y="0"/>
              <a:ext cx="5674832" cy="5153582"/>
            </a:xfrm>
            <a:custGeom>
              <a:avLst/>
              <a:gdLst/>
              <a:ahLst/>
              <a:cxnLst/>
              <a:rect l="l" t="t" r="r" b="b"/>
              <a:pathLst>
                <a:path w="5674832" h="5153582">
                  <a:moveTo>
                    <a:pt x="0" y="0"/>
                  </a:moveTo>
                  <a:lnTo>
                    <a:pt x="5674832" y="0"/>
                  </a:lnTo>
                  <a:lnTo>
                    <a:pt x="5674832" y="5153582"/>
                  </a:lnTo>
                  <a:lnTo>
                    <a:pt x="0" y="5153582"/>
                  </a:lnTo>
                  <a:close/>
                </a:path>
              </a:pathLst>
            </a:custGeom>
            <a:solidFill>
              <a:srgbClr val="FDD85D"/>
            </a:solidFill>
          </p:spPr>
          <p:txBody>
            <a:bodyPr/>
            <a:lstStyle/>
            <a:p>
              <a:endParaRPr lang="vi-VN"/>
            </a:p>
          </p:txBody>
        </p:sp>
      </p:grpSp>
      <p:sp>
        <p:nvSpPr>
          <p:cNvPr id="4" name="TextBox 4"/>
          <p:cNvSpPr txBox="1"/>
          <p:nvPr/>
        </p:nvSpPr>
        <p:spPr>
          <a:xfrm>
            <a:off x="0" y="2120843"/>
            <a:ext cx="12119268" cy="6934200"/>
          </a:xfrm>
          <a:prstGeom prst="rect">
            <a:avLst/>
          </a:prstGeom>
        </p:spPr>
        <p:txBody>
          <a:bodyPr lIns="0" tIns="0" rIns="0" bIns="0" rtlCol="0" anchor="t">
            <a:spAutoFit/>
          </a:bodyPr>
          <a:lstStyle/>
          <a:p>
            <a:pPr marL="863599" lvl="1" indent="-431800" algn="l">
              <a:lnSpc>
                <a:spcPts val="6799"/>
              </a:lnSpc>
              <a:buFont typeface="Arial"/>
              <a:buChar char="•"/>
            </a:pPr>
            <a:r>
              <a:rPr lang="en-US" sz="3999">
                <a:solidFill>
                  <a:srgbClr val="000000"/>
                </a:solidFill>
                <a:latin typeface="Noto Serif Display Bold"/>
                <a:ea typeface="Noto Serif Display Bold"/>
                <a:cs typeface="Noto Serif Display Bold"/>
                <a:sym typeface="Noto Serif Display Bold"/>
              </a:rPr>
              <a:t>Mô hình và Cơ sở so sánh:</a:t>
            </a:r>
          </a:p>
          <a:p>
            <a:pPr marL="1511301" lvl="2" indent="-503767" algn="l">
              <a:lnSpc>
                <a:spcPts val="5950"/>
              </a:lnSpc>
              <a:buFont typeface="Arial"/>
              <a:buChar char="⚬"/>
            </a:pPr>
            <a:r>
              <a:rPr lang="en-US" sz="3500">
                <a:solidFill>
                  <a:srgbClr val="000000"/>
                </a:solidFill>
                <a:latin typeface="Noto Serif Display"/>
                <a:ea typeface="Noto Serif Display"/>
                <a:cs typeface="Noto Serif Display"/>
                <a:sym typeface="Noto Serif Display"/>
              </a:rPr>
              <a:t>Sử dụng mô hình GPT-2 cơ bản (117 triệu tham số, 12 lớp Transformer, 12 đầu chú ý) điều chỉnh lại trên tập dữ liệu thử nghiệm.</a:t>
            </a:r>
          </a:p>
          <a:p>
            <a:pPr marL="1511301" lvl="2" indent="-503767" algn="l">
              <a:lnSpc>
                <a:spcPts val="5950"/>
              </a:lnSpc>
              <a:buFont typeface="Arial"/>
              <a:buChar char="⚬"/>
            </a:pPr>
            <a:r>
              <a:rPr lang="en-US" sz="3500">
                <a:solidFill>
                  <a:srgbClr val="000000"/>
                </a:solidFill>
                <a:latin typeface="Noto Serif Display"/>
                <a:ea typeface="Noto Serif Display"/>
                <a:cs typeface="Noto Serif Display"/>
                <a:sym typeface="Noto Serif Display"/>
              </a:rPr>
              <a:t>So sánh phương pháp với GPT-2 điều chỉnh lại với mục tiêu MLE chuẩn và mục tiêu không thực tế.</a:t>
            </a:r>
          </a:p>
          <a:p>
            <a:pPr marL="863599" lvl="1" indent="-431800" algn="l">
              <a:lnSpc>
                <a:spcPts val="6799"/>
              </a:lnSpc>
              <a:buFont typeface="Arial"/>
              <a:buChar char="•"/>
            </a:pPr>
            <a:r>
              <a:rPr lang="en-US" sz="3999">
                <a:solidFill>
                  <a:srgbClr val="000000"/>
                </a:solidFill>
                <a:latin typeface="Noto Serif Display Bold"/>
                <a:ea typeface="Noto Serif Display Bold"/>
                <a:cs typeface="Noto Serif Display Bold"/>
                <a:sym typeface="Noto Serif Display Bold"/>
              </a:rPr>
              <a:t>Bộ đo đánh giá: </a:t>
            </a:r>
          </a:p>
          <a:p>
            <a:pPr marL="1511301" lvl="2" indent="-503767" algn="l">
              <a:lnSpc>
                <a:spcPts val="5950"/>
              </a:lnSpc>
              <a:buFont typeface="Arial"/>
              <a:buChar char="⚬"/>
            </a:pPr>
            <a:r>
              <a:rPr lang="en-US" sz="3500">
                <a:solidFill>
                  <a:srgbClr val="000000"/>
                </a:solidFill>
                <a:latin typeface="Noto Serif Display"/>
                <a:ea typeface="Noto Serif Display"/>
                <a:cs typeface="Noto Serif Display"/>
                <a:sym typeface="Noto Serif Display"/>
              </a:rPr>
              <a:t>Sử dụng bộ dữ liệu Wikitext-103 (hơn 100 triệu từ và 260 ngàn token duy nhất).</a:t>
            </a:r>
          </a:p>
        </p:txBody>
      </p:sp>
      <p:sp>
        <p:nvSpPr>
          <p:cNvPr id="5" name="Freeform 5"/>
          <p:cNvSpPr/>
          <p:nvPr/>
        </p:nvSpPr>
        <p:spPr>
          <a:xfrm>
            <a:off x="12843545" y="3358723"/>
            <a:ext cx="5444455" cy="3957848"/>
          </a:xfrm>
          <a:custGeom>
            <a:avLst/>
            <a:gdLst/>
            <a:ahLst/>
            <a:cxnLst/>
            <a:rect l="l" t="t" r="r" b="b"/>
            <a:pathLst>
              <a:path w="5444455" h="3957848">
                <a:moveTo>
                  <a:pt x="0" y="0"/>
                </a:moveTo>
                <a:lnTo>
                  <a:pt x="5444455" y="0"/>
                </a:lnTo>
                <a:lnTo>
                  <a:pt x="5444455" y="3957848"/>
                </a:lnTo>
                <a:lnTo>
                  <a:pt x="0" y="3957848"/>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269805" y="504145"/>
            <a:ext cx="16795269" cy="944336"/>
          </a:xfrm>
          <a:prstGeom prst="rect">
            <a:avLst/>
          </a:prstGeom>
        </p:spPr>
        <p:txBody>
          <a:bodyPr lIns="0" tIns="0" rIns="0" bIns="0" rtlCol="0" anchor="t">
            <a:spAutoFit/>
          </a:bodyPr>
          <a:lstStyle/>
          <a:p>
            <a:pPr algn="l">
              <a:lnSpc>
                <a:spcPts val="7799"/>
              </a:lnSpc>
            </a:pPr>
            <a:r>
              <a:rPr lang="en-US" sz="5571">
                <a:solidFill>
                  <a:srgbClr val="000000"/>
                </a:solidFill>
                <a:latin typeface="DejaVu Serif Bold"/>
                <a:ea typeface="DejaVu Serif Bold"/>
                <a:cs typeface="DejaVu Serif Bold"/>
                <a:sym typeface="DejaVu Serif Bold"/>
              </a:rPr>
              <a:t>1. Sinh tài liệu (Document Generation)</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112283" y="-4296139"/>
            <a:ext cx="19862749" cy="19862749"/>
          </a:xfrm>
          <a:custGeom>
            <a:avLst/>
            <a:gdLst/>
            <a:ahLst/>
            <a:cxnLst/>
            <a:rect l="l" t="t" r="r" b="b"/>
            <a:pathLst>
              <a:path w="19862749" h="19862749">
                <a:moveTo>
                  <a:pt x="0" y="0"/>
                </a:moveTo>
                <a:lnTo>
                  <a:pt x="19862749" y="0"/>
                </a:lnTo>
                <a:lnTo>
                  <a:pt x="19862749" y="19862749"/>
                </a:lnTo>
                <a:lnTo>
                  <a:pt x="0" y="19862749"/>
                </a:lnTo>
                <a:lnTo>
                  <a:pt x="0" y="0"/>
                </a:lnTo>
                <a:close/>
              </a:path>
            </a:pathLst>
          </a:custGeom>
          <a:blipFill>
            <a:blip r:embed="rId2">
              <a:extLst>
                <a:ext uri="{96DAC541-7B7A-43D3-8B79-37D633B846F1}">
                  <asvg:svgBlip xmlns:asvg="http://schemas.microsoft.com/office/drawing/2016/SVG/main" r:embed="rId3"/>
                </a:ext>
              </a:extLst>
            </a:blip>
            <a:stretch>
              <a:fillRect l="-2110" t="-2110"/>
            </a:stretch>
          </a:blipFill>
        </p:spPr>
        <p:txBody>
          <a:bodyPr/>
          <a:lstStyle/>
          <a:p>
            <a:endParaRPr lang="vi-VN"/>
          </a:p>
        </p:txBody>
      </p:sp>
      <p:pic>
        <p:nvPicPr>
          <p:cNvPr id="3" name="Picture 3"/>
          <p:cNvPicPr>
            <a:picLocks noChangeAspect="1"/>
          </p:cNvPicPr>
          <p:nvPr/>
        </p:nvPicPr>
        <p:blipFill>
          <a:blip r:embed="rId4"/>
          <a:srcRect/>
          <a:stretch>
            <a:fillRect/>
          </a:stretch>
        </p:blipFill>
        <p:spPr>
          <a:xfrm rot="993180">
            <a:off x="13196495" y="1797411"/>
            <a:ext cx="6314916" cy="6314916"/>
          </a:xfrm>
          <a:prstGeom prst="rect">
            <a:avLst/>
          </a:prstGeom>
        </p:spPr>
      </p:pic>
      <p:sp>
        <p:nvSpPr>
          <p:cNvPr id="4" name="TextBox 4"/>
          <p:cNvSpPr txBox="1"/>
          <p:nvPr/>
        </p:nvSpPr>
        <p:spPr>
          <a:xfrm>
            <a:off x="-28183" y="1244210"/>
            <a:ext cx="13134312" cy="8629650"/>
          </a:xfrm>
          <a:prstGeom prst="rect">
            <a:avLst/>
          </a:prstGeom>
        </p:spPr>
        <p:txBody>
          <a:bodyPr lIns="0" tIns="0" rIns="0" bIns="0" rtlCol="0" anchor="t">
            <a:spAutoFit/>
          </a:bodyPr>
          <a:lstStyle/>
          <a:p>
            <a:pPr marL="863599" lvl="1" indent="-431800" algn="l">
              <a:lnSpc>
                <a:spcPts val="6399"/>
              </a:lnSpc>
              <a:buFont typeface="Arial"/>
              <a:buChar char="•"/>
            </a:pPr>
            <a:r>
              <a:rPr lang="en-US" sz="3999" spc="171">
                <a:solidFill>
                  <a:srgbClr val="000000"/>
                </a:solidFill>
                <a:latin typeface="Noto Serif Display Bold"/>
                <a:ea typeface="Noto Serif Display Bold"/>
                <a:cs typeface="Noto Serif Display Bold"/>
                <a:sym typeface="Noto Serif Display Bold"/>
              </a:rPr>
              <a:t>Huấn luyện: </a:t>
            </a:r>
          </a:p>
          <a:p>
            <a:pPr marL="1511301" lvl="2" indent="-503767" algn="l">
              <a:lnSpc>
                <a:spcPts val="5600"/>
              </a:lnSpc>
              <a:buFont typeface="Arial"/>
              <a:buChar char="⚬"/>
            </a:pPr>
            <a:r>
              <a:rPr lang="en-US" sz="3500" spc="150">
                <a:solidFill>
                  <a:srgbClr val="000000"/>
                </a:solidFill>
                <a:latin typeface="Noto Serif Display"/>
                <a:ea typeface="Noto Serif Display"/>
                <a:cs typeface="Noto Serif Display"/>
                <a:sym typeface="Noto Serif Display"/>
              </a:rPr>
              <a:t>SimCTG và MLE: 40,000 bước.</a:t>
            </a:r>
          </a:p>
          <a:p>
            <a:pPr marL="1511301" lvl="2" indent="-503767" algn="l">
              <a:lnSpc>
                <a:spcPts val="5600"/>
              </a:lnSpc>
              <a:buFont typeface="Arial"/>
              <a:buChar char="⚬"/>
            </a:pPr>
            <a:r>
              <a:rPr lang="en-US" sz="3500" spc="150">
                <a:solidFill>
                  <a:srgbClr val="000000"/>
                </a:solidFill>
                <a:latin typeface="Noto Serif Display"/>
                <a:ea typeface="Noto Serif Display"/>
                <a:cs typeface="Noto Serif Display"/>
                <a:sym typeface="Noto Serif Display"/>
              </a:rPr>
              <a:t>Mục tiêu không thực tế: 38,500 bước token và 1,500 bước chuỗi (tổng 40,000 bước).</a:t>
            </a:r>
          </a:p>
          <a:p>
            <a:pPr marL="1511301" lvl="2" indent="-503767" algn="l">
              <a:lnSpc>
                <a:spcPts val="5600"/>
              </a:lnSpc>
              <a:buFont typeface="Arial"/>
              <a:buChar char="⚬"/>
            </a:pPr>
            <a:r>
              <a:rPr lang="en-US" sz="3500" spc="150">
                <a:solidFill>
                  <a:srgbClr val="000000"/>
                </a:solidFill>
                <a:latin typeface="Noto Serif Display"/>
                <a:ea typeface="Noto Serif Display"/>
                <a:cs typeface="Noto Serif Display"/>
                <a:sym typeface="Noto Serif Display"/>
              </a:rPr>
              <a:t>Kích thước batch: 128.</a:t>
            </a:r>
          </a:p>
          <a:p>
            <a:pPr marL="1511301" lvl="2" indent="-503767" algn="l">
              <a:lnSpc>
                <a:spcPts val="5600"/>
              </a:lnSpc>
              <a:buFont typeface="Arial"/>
              <a:buChar char="⚬"/>
            </a:pPr>
            <a:r>
              <a:rPr lang="en-US" sz="3500" spc="150">
                <a:solidFill>
                  <a:srgbClr val="000000"/>
                </a:solidFill>
                <a:latin typeface="Noto Serif Display"/>
                <a:ea typeface="Noto Serif Display"/>
                <a:cs typeface="Noto Serif Display"/>
                <a:sym typeface="Noto Serif Display"/>
              </a:rPr>
              <a:t>Độ dài mẫu đào tạo: 256.</a:t>
            </a:r>
          </a:p>
          <a:p>
            <a:pPr marL="2266952" lvl="3" indent="-566738" algn="l">
              <a:lnSpc>
                <a:spcPts val="5600"/>
              </a:lnSpc>
              <a:buFont typeface="Arial"/>
              <a:buChar char="￭"/>
            </a:pPr>
            <a:r>
              <a:rPr lang="en-US" sz="3500" spc="150">
                <a:solidFill>
                  <a:srgbClr val="000000"/>
                </a:solidFill>
                <a:latin typeface="Noto Serif Display"/>
                <a:ea typeface="Noto Serif Display"/>
                <a:cs typeface="Noto Serif Display"/>
                <a:sym typeface="Noto Serif Display"/>
              </a:rPr>
              <a:t>Tối ưu hóa bằng Adam, tốc độ học: 2e-5</a:t>
            </a:r>
          </a:p>
          <a:p>
            <a:pPr marL="863599" lvl="1" indent="-431800" algn="l">
              <a:lnSpc>
                <a:spcPts val="6399"/>
              </a:lnSpc>
              <a:buFont typeface="Arial"/>
              <a:buChar char="•"/>
            </a:pPr>
            <a:r>
              <a:rPr lang="en-US" sz="3999" spc="171">
                <a:solidFill>
                  <a:srgbClr val="000000"/>
                </a:solidFill>
                <a:latin typeface="Noto Serif Display Bold"/>
                <a:ea typeface="Noto Serif Display Bold"/>
                <a:cs typeface="Noto Serif Display Bold"/>
                <a:sym typeface="Noto Serif Display Bold"/>
              </a:rPr>
              <a:t>Giải mã:</a:t>
            </a:r>
          </a:p>
          <a:p>
            <a:pPr marL="1511301" lvl="2" indent="-503767" algn="l">
              <a:lnSpc>
                <a:spcPts val="5600"/>
              </a:lnSpc>
              <a:buFont typeface="Arial"/>
              <a:buChar char="⚬"/>
            </a:pPr>
            <a:r>
              <a:rPr lang="en-US" sz="3500" spc="150">
                <a:solidFill>
                  <a:srgbClr val="000000"/>
                </a:solidFill>
                <a:latin typeface="Noto Serif Display"/>
                <a:ea typeface="Noto Serif Display"/>
                <a:cs typeface="Noto Serif Display"/>
                <a:sym typeface="Noto Serif Display"/>
              </a:rPr>
              <a:t>Tiền đề: 32 từ, phần tiếp theo: 128 từ.</a:t>
            </a:r>
          </a:p>
          <a:p>
            <a:pPr marL="1511301" lvl="2" indent="-503767" algn="l">
              <a:lnSpc>
                <a:spcPts val="5600"/>
              </a:lnSpc>
              <a:buFont typeface="Arial"/>
              <a:buChar char="⚬"/>
            </a:pPr>
            <a:r>
              <a:rPr lang="en-US" sz="3500" spc="150">
                <a:solidFill>
                  <a:srgbClr val="000000"/>
                </a:solidFill>
                <a:latin typeface="Noto Serif Display"/>
                <a:ea typeface="Noto Serif Display"/>
                <a:cs typeface="Noto Serif Display"/>
                <a:sym typeface="Noto Serif Display"/>
              </a:rPr>
              <a:t>Phương pháp giải mã: tìm kiếm tham lam, tìm kiếm bằng tia (kích thước tia = 10), lấy mẫu nhân cầu (p = 0.95), tìm kiếm đối lập (k = 8, α = 0.6).</a:t>
            </a:r>
          </a:p>
        </p:txBody>
      </p:sp>
      <p:sp>
        <p:nvSpPr>
          <p:cNvPr id="5" name="TextBox 5"/>
          <p:cNvSpPr txBox="1"/>
          <p:nvPr/>
        </p:nvSpPr>
        <p:spPr>
          <a:xfrm>
            <a:off x="0" y="297180"/>
            <a:ext cx="13106129" cy="739140"/>
          </a:xfrm>
          <a:prstGeom prst="rect">
            <a:avLst/>
          </a:prstGeom>
        </p:spPr>
        <p:txBody>
          <a:bodyPr lIns="0" tIns="0" rIns="0" bIns="0" rtlCol="0" anchor="t">
            <a:spAutoFit/>
          </a:bodyPr>
          <a:lstStyle/>
          <a:p>
            <a:pPr algn="l">
              <a:lnSpc>
                <a:spcPts val="5880"/>
              </a:lnSpc>
            </a:pPr>
            <a:r>
              <a:rPr lang="en-US" sz="4200">
                <a:solidFill>
                  <a:srgbClr val="000000"/>
                </a:solidFill>
                <a:latin typeface="DejaVu Serif Bold"/>
                <a:ea typeface="DejaVu Serif Bold"/>
                <a:cs typeface="DejaVu Serif Bold"/>
                <a:sym typeface="DejaVu Serif Bold"/>
              </a:rPr>
              <a:t>2.Tìm kiếm đối lập (Contrastive Search)</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959306" y="-4757271"/>
            <a:ext cx="17976013" cy="15542437"/>
          </a:xfrm>
          <a:custGeom>
            <a:avLst/>
            <a:gdLst/>
            <a:ahLst/>
            <a:cxnLst/>
            <a:rect l="l" t="t" r="r" b="b"/>
            <a:pathLst>
              <a:path w="17976013" h="15542437">
                <a:moveTo>
                  <a:pt x="0" y="0"/>
                </a:moveTo>
                <a:lnTo>
                  <a:pt x="17976012" y="0"/>
                </a:lnTo>
                <a:lnTo>
                  <a:pt x="17976012" y="15542437"/>
                </a:lnTo>
                <a:lnTo>
                  <a:pt x="0" y="15542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486329" y="2293137"/>
            <a:ext cx="8001430" cy="5521753"/>
          </a:xfrm>
          <a:custGeom>
            <a:avLst/>
            <a:gdLst/>
            <a:ahLst/>
            <a:cxnLst/>
            <a:rect l="l" t="t" r="r" b="b"/>
            <a:pathLst>
              <a:path w="8001430" h="5521753">
                <a:moveTo>
                  <a:pt x="0" y="0"/>
                </a:moveTo>
                <a:lnTo>
                  <a:pt x="8001429" y="0"/>
                </a:lnTo>
                <a:lnTo>
                  <a:pt x="8001429" y="5521753"/>
                </a:lnTo>
                <a:lnTo>
                  <a:pt x="0" y="5521753"/>
                </a:lnTo>
                <a:lnTo>
                  <a:pt x="0" y="0"/>
                </a:lnTo>
                <a:close/>
              </a:path>
            </a:pathLst>
          </a:custGeom>
          <a:blipFill>
            <a:blip r:embed="rId4"/>
            <a:stretch>
              <a:fillRect/>
            </a:stretch>
          </a:blipFill>
        </p:spPr>
        <p:txBody>
          <a:bodyPr/>
          <a:lstStyle/>
          <a:p>
            <a:endParaRPr lang="vi-VN"/>
          </a:p>
        </p:txBody>
      </p:sp>
      <p:sp>
        <p:nvSpPr>
          <p:cNvPr id="4" name="Freeform 4"/>
          <p:cNvSpPr/>
          <p:nvPr/>
        </p:nvSpPr>
        <p:spPr>
          <a:xfrm>
            <a:off x="16337522" y="0"/>
            <a:ext cx="672401" cy="1884492"/>
          </a:xfrm>
          <a:custGeom>
            <a:avLst/>
            <a:gdLst/>
            <a:ahLst/>
            <a:cxnLst/>
            <a:rect l="l" t="t" r="r" b="b"/>
            <a:pathLst>
              <a:path w="672401" h="1884492">
                <a:moveTo>
                  <a:pt x="0" y="0"/>
                </a:moveTo>
                <a:lnTo>
                  <a:pt x="672401" y="0"/>
                </a:lnTo>
                <a:lnTo>
                  <a:pt x="672401" y="1884492"/>
                </a:lnTo>
                <a:lnTo>
                  <a:pt x="0" y="1884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3016191" y="244158"/>
            <a:ext cx="2941706" cy="1867983"/>
          </a:xfrm>
          <a:custGeom>
            <a:avLst/>
            <a:gdLst/>
            <a:ahLst/>
            <a:cxnLst/>
            <a:rect l="l" t="t" r="r" b="b"/>
            <a:pathLst>
              <a:path w="2941706" h="1867983">
                <a:moveTo>
                  <a:pt x="0" y="0"/>
                </a:moveTo>
                <a:lnTo>
                  <a:pt x="2941705" y="0"/>
                </a:lnTo>
                <a:lnTo>
                  <a:pt x="2941705" y="1867984"/>
                </a:lnTo>
                <a:lnTo>
                  <a:pt x="0" y="18679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TextBox 6"/>
          <p:cNvSpPr txBox="1"/>
          <p:nvPr/>
        </p:nvSpPr>
        <p:spPr>
          <a:xfrm>
            <a:off x="2398658" y="4441109"/>
            <a:ext cx="4554832" cy="980472"/>
          </a:xfrm>
          <a:prstGeom prst="rect">
            <a:avLst/>
          </a:prstGeom>
        </p:spPr>
        <p:txBody>
          <a:bodyPr lIns="0" tIns="0" rIns="0" bIns="0" rtlCol="0" anchor="t">
            <a:spAutoFit/>
          </a:bodyPr>
          <a:lstStyle/>
          <a:p>
            <a:pPr marL="0" lvl="0" indent="0" algn="ctr">
              <a:lnSpc>
                <a:spcPts val="7565"/>
              </a:lnSpc>
              <a:spcBef>
                <a:spcPct val="0"/>
              </a:spcBef>
            </a:pPr>
            <a:r>
              <a:rPr lang="en-US" sz="6941" spc="-48">
                <a:solidFill>
                  <a:srgbClr val="000000"/>
                </a:solidFill>
                <a:latin typeface="Noto Serif Display Semi-Bold"/>
                <a:ea typeface="Noto Serif Display Semi-Bold"/>
                <a:cs typeface="Noto Serif Display Semi-Bold"/>
                <a:sym typeface="Noto Serif Display Semi-Bold"/>
              </a:rPr>
              <a:t>Nội dung </a:t>
            </a:r>
          </a:p>
        </p:txBody>
      </p:sp>
      <p:grpSp>
        <p:nvGrpSpPr>
          <p:cNvPr id="7" name="Group 7"/>
          <p:cNvGrpSpPr/>
          <p:nvPr/>
        </p:nvGrpSpPr>
        <p:grpSpPr>
          <a:xfrm>
            <a:off x="9144000" y="586915"/>
            <a:ext cx="9144000" cy="8975221"/>
            <a:chOff x="0" y="0"/>
            <a:chExt cx="12192000" cy="11966962"/>
          </a:xfrm>
        </p:grpSpPr>
        <p:sp>
          <p:nvSpPr>
            <p:cNvPr id="8" name="TextBox 8"/>
            <p:cNvSpPr txBox="1"/>
            <p:nvPr/>
          </p:nvSpPr>
          <p:spPr>
            <a:xfrm>
              <a:off x="0" y="-104775"/>
              <a:ext cx="12192000" cy="1204829"/>
            </a:xfrm>
            <a:prstGeom prst="rect">
              <a:avLst/>
            </a:prstGeom>
          </p:spPr>
          <p:txBody>
            <a:bodyPr lIns="0" tIns="0" rIns="0" bIns="0" rtlCol="0" anchor="t">
              <a:spAutoFit/>
            </a:bodyPr>
            <a:lstStyle/>
            <a:p>
              <a:pPr marL="0" lvl="1" indent="0" algn="l">
                <a:lnSpc>
                  <a:spcPts val="7604"/>
                </a:lnSpc>
                <a:spcBef>
                  <a:spcPct val="0"/>
                </a:spcBef>
              </a:pPr>
              <a:r>
                <a:rPr lang="en-US" sz="5471" spc="103">
                  <a:solidFill>
                    <a:srgbClr val="000000"/>
                  </a:solidFill>
                  <a:latin typeface="Noto Serif Display Semi-Bold"/>
                  <a:ea typeface="Noto Serif Display Semi-Bold"/>
                  <a:cs typeface="Noto Serif Display Semi-Bold"/>
                  <a:sym typeface="Noto Serif Display Semi-Bold"/>
                </a:rPr>
                <a:t>I. Giới thiệu </a:t>
              </a:r>
            </a:p>
          </p:txBody>
        </p:sp>
        <p:sp>
          <p:nvSpPr>
            <p:cNvPr id="9" name="TextBox 9"/>
            <p:cNvSpPr txBox="1"/>
            <p:nvPr/>
          </p:nvSpPr>
          <p:spPr>
            <a:xfrm>
              <a:off x="0" y="2185538"/>
              <a:ext cx="11682502" cy="1204829"/>
            </a:xfrm>
            <a:prstGeom prst="rect">
              <a:avLst/>
            </a:prstGeom>
          </p:spPr>
          <p:txBody>
            <a:bodyPr lIns="0" tIns="0" rIns="0" bIns="0" rtlCol="0" anchor="t">
              <a:spAutoFit/>
            </a:bodyPr>
            <a:lstStyle/>
            <a:p>
              <a:pPr marL="0" lvl="1" indent="0" algn="l">
                <a:lnSpc>
                  <a:spcPts val="7604"/>
                </a:lnSpc>
                <a:spcBef>
                  <a:spcPct val="0"/>
                </a:spcBef>
              </a:pPr>
              <a:r>
                <a:rPr lang="en-US" sz="5471" spc="103">
                  <a:solidFill>
                    <a:srgbClr val="000000"/>
                  </a:solidFill>
                  <a:latin typeface="Noto Serif Display Semi-Bold"/>
                  <a:ea typeface="Noto Serif Display Semi-Bold"/>
                  <a:cs typeface="Noto Serif Display Semi-Bold"/>
                  <a:sym typeface="Noto Serif Display Semi-Bold"/>
                </a:rPr>
                <a:t>II. Phương pháp đề xuất</a:t>
              </a:r>
            </a:p>
          </p:txBody>
        </p:sp>
        <p:sp>
          <p:nvSpPr>
            <p:cNvPr id="10" name="TextBox 10"/>
            <p:cNvSpPr txBox="1"/>
            <p:nvPr/>
          </p:nvSpPr>
          <p:spPr>
            <a:xfrm>
              <a:off x="0" y="4619355"/>
              <a:ext cx="9492346" cy="1204829"/>
            </a:xfrm>
            <a:prstGeom prst="rect">
              <a:avLst/>
            </a:prstGeom>
          </p:spPr>
          <p:txBody>
            <a:bodyPr lIns="0" tIns="0" rIns="0" bIns="0" rtlCol="0" anchor="t">
              <a:spAutoFit/>
            </a:bodyPr>
            <a:lstStyle/>
            <a:p>
              <a:pPr marL="0" lvl="1" indent="0" algn="l">
                <a:lnSpc>
                  <a:spcPts val="7604"/>
                </a:lnSpc>
                <a:spcBef>
                  <a:spcPct val="0"/>
                </a:spcBef>
              </a:pPr>
              <a:r>
                <a:rPr lang="en-US" sz="5471" spc="103">
                  <a:solidFill>
                    <a:srgbClr val="000000"/>
                  </a:solidFill>
                  <a:latin typeface="Noto Serif Display Semi-Bold"/>
                  <a:ea typeface="Noto Serif Display Semi-Bold"/>
                  <a:cs typeface="Noto Serif Display Semi-Bold"/>
                  <a:sym typeface="Noto Serif Display Semi-Bold"/>
                </a:rPr>
                <a:t>III. Thực nghiệm</a:t>
              </a:r>
            </a:p>
          </p:txBody>
        </p:sp>
        <p:sp>
          <p:nvSpPr>
            <p:cNvPr id="11" name="TextBox 11"/>
            <p:cNvSpPr txBox="1"/>
            <p:nvPr/>
          </p:nvSpPr>
          <p:spPr>
            <a:xfrm>
              <a:off x="0" y="7052705"/>
              <a:ext cx="7494388" cy="1204829"/>
            </a:xfrm>
            <a:prstGeom prst="rect">
              <a:avLst/>
            </a:prstGeom>
          </p:spPr>
          <p:txBody>
            <a:bodyPr lIns="0" tIns="0" rIns="0" bIns="0" rtlCol="0" anchor="t">
              <a:spAutoFit/>
            </a:bodyPr>
            <a:lstStyle/>
            <a:p>
              <a:pPr marL="0" lvl="1" indent="0" algn="l">
                <a:lnSpc>
                  <a:spcPts val="7604"/>
                </a:lnSpc>
                <a:spcBef>
                  <a:spcPct val="0"/>
                </a:spcBef>
              </a:pPr>
              <a:r>
                <a:rPr lang="en-US" sz="5471" spc="103">
                  <a:solidFill>
                    <a:srgbClr val="000000"/>
                  </a:solidFill>
                  <a:latin typeface="Noto Serif Display Semi-Bold"/>
                  <a:ea typeface="Noto Serif Display Semi-Bold"/>
                  <a:cs typeface="Noto Serif Display Semi-Bold"/>
                  <a:sym typeface="Noto Serif Display Semi-Bold"/>
                </a:rPr>
                <a:t>IV.Kết luận</a:t>
              </a:r>
            </a:p>
          </p:txBody>
        </p:sp>
        <p:sp>
          <p:nvSpPr>
            <p:cNvPr id="12" name="TextBox 12"/>
            <p:cNvSpPr txBox="1"/>
            <p:nvPr/>
          </p:nvSpPr>
          <p:spPr>
            <a:xfrm>
              <a:off x="0" y="9486055"/>
              <a:ext cx="11682502" cy="2480907"/>
            </a:xfrm>
            <a:prstGeom prst="rect">
              <a:avLst/>
            </a:prstGeom>
          </p:spPr>
          <p:txBody>
            <a:bodyPr lIns="0" tIns="0" rIns="0" bIns="0" rtlCol="0" anchor="t">
              <a:spAutoFit/>
            </a:bodyPr>
            <a:lstStyle/>
            <a:p>
              <a:pPr marL="0" lvl="1" indent="0" algn="l">
                <a:lnSpc>
                  <a:spcPts val="7604"/>
                </a:lnSpc>
                <a:spcBef>
                  <a:spcPct val="0"/>
                </a:spcBef>
              </a:pPr>
              <a:r>
                <a:rPr lang="en-US" sz="5471" spc="103">
                  <a:solidFill>
                    <a:srgbClr val="000000"/>
                  </a:solidFill>
                  <a:latin typeface="Noto Serif Display Semi-Bold"/>
                  <a:ea typeface="Noto Serif Display Semi-Bold"/>
                  <a:cs typeface="Noto Serif Display Semi-Bold"/>
                  <a:sym typeface="Noto Serif Display Semi-Bold"/>
                </a:rPr>
                <a:t>V. Hạn chế - Hướng phát triển </a:t>
              </a:r>
            </a:p>
          </p:txBody>
        </p:sp>
      </p:grpSp>
      <p:sp>
        <p:nvSpPr>
          <p:cNvPr id="13" name="Freeform 13"/>
          <p:cNvSpPr/>
          <p:nvPr/>
        </p:nvSpPr>
        <p:spPr>
          <a:xfrm rot="-10800000">
            <a:off x="3016191" y="8145335"/>
            <a:ext cx="2941706" cy="1867983"/>
          </a:xfrm>
          <a:custGeom>
            <a:avLst/>
            <a:gdLst/>
            <a:ahLst/>
            <a:cxnLst/>
            <a:rect l="l" t="t" r="r" b="b"/>
            <a:pathLst>
              <a:path w="2941706" h="1867983">
                <a:moveTo>
                  <a:pt x="0" y="0"/>
                </a:moveTo>
                <a:lnTo>
                  <a:pt x="2941705" y="0"/>
                </a:lnTo>
                <a:lnTo>
                  <a:pt x="2941705" y="1867983"/>
                </a:lnTo>
                <a:lnTo>
                  <a:pt x="0" y="18679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574925" cy="10287000"/>
            <a:chOff x="0" y="0"/>
            <a:chExt cx="3128156" cy="3752725"/>
          </a:xfrm>
        </p:grpSpPr>
        <p:sp>
          <p:nvSpPr>
            <p:cNvPr id="3" name="Freeform 3"/>
            <p:cNvSpPr/>
            <p:nvPr/>
          </p:nvSpPr>
          <p:spPr>
            <a:xfrm>
              <a:off x="0" y="0"/>
              <a:ext cx="3128156" cy="3752726"/>
            </a:xfrm>
            <a:custGeom>
              <a:avLst/>
              <a:gdLst/>
              <a:ahLst/>
              <a:cxnLst/>
              <a:rect l="l" t="t" r="r" b="b"/>
              <a:pathLst>
                <a:path w="3128156" h="3752726">
                  <a:moveTo>
                    <a:pt x="0" y="0"/>
                  </a:moveTo>
                  <a:lnTo>
                    <a:pt x="3128156" y="0"/>
                  </a:lnTo>
                  <a:lnTo>
                    <a:pt x="3128156" y="3752726"/>
                  </a:lnTo>
                  <a:lnTo>
                    <a:pt x="0" y="3752726"/>
                  </a:lnTo>
                  <a:close/>
                </a:path>
              </a:pathLst>
            </a:custGeom>
            <a:solidFill>
              <a:srgbClr val="FDD85D"/>
            </a:solidFill>
          </p:spPr>
          <p:txBody>
            <a:bodyPr/>
            <a:lstStyle/>
            <a:p>
              <a:endParaRPr lang="vi-VN"/>
            </a:p>
          </p:txBody>
        </p:sp>
      </p:grpSp>
      <p:sp>
        <p:nvSpPr>
          <p:cNvPr id="4" name="TextBox 4"/>
          <p:cNvSpPr txBox="1"/>
          <p:nvPr/>
        </p:nvSpPr>
        <p:spPr>
          <a:xfrm>
            <a:off x="1028700" y="125956"/>
            <a:ext cx="16547589" cy="904240"/>
          </a:xfrm>
          <a:prstGeom prst="rect">
            <a:avLst/>
          </a:prstGeom>
        </p:spPr>
        <p:txBody>
          <a:bodyPr lIns="0" tIns="0" rIns="0" bIns="0" rtlCol="0" anchor="t">
            <a:spAutoFit/>
          </a:bodyPr>
          <a:lstStyle/>
          <a:p>
            <a:pPr algn="ctr">
              <a:lnSpc>
                <a:spcPts val="7279"/>
              </a:lnSpc>
            </a:pPr>
            <a:r>
              <a:rPr lang="en-US" sz="5199" u="sng">
                <a:solidFill>
                  <a:srgbClr val="000000"/>
                </a:solidFill>
                <a:latin typeface="DejaVu Serif Bold"/>
                <a:ea typeface="DejaVu Serif Bold"/>
                <a:cs typeface="DejaVu Serif Bold"/>
                <a:sym typeface="DejaVu Serif Bold"/>
              </a:rPr>
              <a:t>Evaluation Metrics (Các Chỉ Số Đánh Giá)</a:t>
            </a:r>
          </a:p>
        </p:txBody>
      </p:sp>
      <p:sp>
        <p:nvSpPr>
          <p:cNvPr id="5" name="TextBox 5"/>
          <p:cNvSpPr txBox="1"/>
          <p:nvPr/>
        </p:nvSpPr>
        <p:spPr>
          <a:xfrm>
            <a:off x="0" y="2162047"/>
            <a:ext cx="7985044" cy="4311650"/>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Noto Serif Display Bold"/>
                <a:ea typeface="Noto Serif Display Bold"/>
                <a:cs typeface="Noto Serif Display Bold"/>
                <a:sym typeface="Noto Serif Display Bold"/>
              </a:rPr>
              <a:t>Độ phức tạp (Perplexity)</a:t>
            </a:r>
            <a:r>
              <a:rPr lang="en-US" sz="3500">
                <a:solidFill>
                  <a:srgbClr val="000000"/>
                </a:solidFill>
                <a:latin typeface="Noto Serif Display"/>
                <a:ea typeface="Noto Serif Display"/>
                <a:cs typeface="Noto Serif Display"/>
                <a:sym typeface="Noto Serif Display"/>
              </a:rPr>
              <a:t>: trên bộ dữ liệu thử nghiệm của Wikitext-103.</a:t>
            </a:r>
          </a:p>
          <a:p>
            <a:pPr algn="l">
              <a:lnSpc>
                <a:spcPts val="4900"/>
              </a:lnSpc>
            </a:pPr>
            <a:endParaRPr lang="en-US" sz="3500">
              <a:solidFill>
                <a:srgbClr val="000000"/>
              </a:solidFill>
              <a:latin typeface="Noto Serif Display"/>
              <a:ea typeface="Noto Serif Display"/>
              <a:cs typeface="Noto Serif Display"/>
              <a:sym typeface="Noto Serif Display"/>
            </a:endParaRPr>
          </a:p>
          <a:p>
            <a:pPr marL="755651" lvl="1" indent="-377825" algn="l">
              <a:lnSpc>
                <a:spcPts val="4900"/>
              </a:lnSpc>
              <a:buFont typeface="Arial"/>
              <a:buChar char="•"/>
            </a:pPr>
            <a:r>
              <a:rPr lang="en-US" sz="3500">
                <a:solidFill>
                  <a:srgbClr val="000000"/>
                </a:solidFill>
                <a:latin typeface="Noto Serif Display Bold"/>
                <a:ea typeface="Noto Serif Display Bold"/>
                <a:cs typeface="Noto Serif Display Bold"/>
                <a:sym typeface="Noto Serif Display Bold"/>
              </a:rPr>
              <a:t>Độ chính xác dự đoán (Prediction Accuracy):</a:t>
            </a:r>
            <a:r>
              <a:rPr lang="en-US" sz="3500">
                <a:solidFill>
                  <a:srgbClr val="000000"/>
                </a:solidFill>
                <a:latin typeface="Noto Serif Display"/>
                <a:ea typeface="Noto Serif Display"/>
                <a:cs typeface="Noto Serif Display"/>
                <a:sym typeface="Noto Serif Display"/>
              </a:rPr>
              <a:t> Được tính trên bộ dữ liệu thử nghiệm.</a:t>
            </a:r>
          </a:p>
        </p:txBody>
      </p:sp>
      <p:sp>
        <p:nvSpPr>
          <p:cNvPr id="6" name="TextBox 6"/>
          <p:cNvSpPr txBox="1"/>
          <p:nvPr/>
        </p:nvSpPr>
        <p:spPr>
          <a:xfrm>
            <a:off x="8574925" y="2133472"/>
            <a:ext cx="9713075" cy="8153528"/>
          </a:xfrm>
          <a:prstGeom prst="rect">
            <a:avLst/>
          </a:prstGeom>
        </p:spPr>
        <p:txBody>
          <a:bodyPr lIns="0" tIns="0" rIns="0" bIns="0" rtlCol="0" anchor="t">
            <a:spAutoFit/>
          </a:bodyPr>
          <a:lstStyle/>
          <a:p>
            <a:pPr marL="713494" lvl="1" indent="-356747" algn="l">
              <a:lnSpc>
                <a:spcPts val="4957"/>
              </a:lnSpc>
              <a:buFont typeface="Arial"/>
              <a:buChar char="•"/>
            </a:pPr>
            <a:r>
              <a:rPr lang="en-US" sz="3304">
                <a:solidFill>
                  <a:srgbClr val="000000"/>
                </a:solidFill>
                <a:latin typeface="Noto Serif Display Bold"/>
                <a:ea typeface="Noto Serif Display Bold"/>
                <a:cs typeface="Noto Serif Display Bold"/>
                <a:sym typeface="Noto Serif Display Bold"/>
              </a:rPr>
              <a:t>Lặp lại trong sinh văn bản</a:t>
            </a:r>
            <a:r>
              <a:rPr lang="en-US" sz="3304">
                <a:solidFill>
                  <a:srgbClr val="000000"/>
                </a:solidFill>
                <a:latin typeface="Noto Serif Display"/>
                <a:ea typeface="Noto Serif Display"/>
                <a:cs typeface="Noto Serif Display"/>
                <a:sym typeface="Noto Serif Display"/>
              </a:rPr>
              <a:t>: Tỷ lệ các n-gram trùng lặp trong văn bản sinh ra.</a:t>
            </a:r>
          </a:p>
          <a:p>
            <a:pPr marL="713494" lvl="1" indent="-356747" algn="l">
              <a:lnSpc>
                <a:spcPts val="4957"/>
              </a:lnSpc>
              <a:buFont typeface="Arial"/>
              <a:buChar char="•"/>
            </a:pPr>
            <a:r>
              <a:rPr lang="en-US" sz="3304">
                <a:solidFill>
                  <a:srgbClr val="000000"/>
                </a:solidFill>
                <a:latin typeface="Noto Serif Display Bold"/>
                <a:ea typeface="Noto Serif Display Bold"/>
                <a:cs typeface="Noto Serif Display Bold"/>
                <a:sym typeface="Noto Serif Display Bold"/>
              </a:rPr>
              <a:t>Đa dạng (Diversity)</a:t>
            </a:r>
            <a:r>
              <a:rPr lang="en-US" sz="3304">
                <a:solidFill>
                  <a:srgbClr val="000000"/>
                </a:solidFill>
                <a:latin typeface="Noto Serif Display"/>
                <a:ea typeface="Noto Serif Display"/>
                <a:cs typeface="Noto Serif Display"/>
                <a:sym typeface="Noto Serif Display"/>
              </a:rPr>
              <a:t>: Sự lặp lại sinh văn bản ở các cấp độ n-gram khác nhau.</a:t>
            </a:r>
          </a:p>
          <a:p>
            <a:pPr marL="713494" lvl="1" indent="-356747" algn="l">
              <a:lnSpc>
                <a:spcPts val="4957"/>
              </a:lnSpc>
              <a:buFont typeface="Arial"/>
              <a:buChar char="•"/>
            </a:pPr>
            <a:r>
              <a:rPr lang="en-US" sz="3304">
                <a:solidFill>
                  <a:srgbClr val="000000"/>
                </a:solidFill>
                <a:latin typeface="Noto Serif Display Bold"/>
                <a:ea typeface="Noto Serif Display Bold"/>
                <a:cs typeface="Noto Serif Display Bold"/>
                <a:sym typeface="Noto Serif Display Bold"/>
              </a:rPr>
              <a:t>MAUVE</a:t>
            </a:r>
            <a:r>
              <a:rPr lang="en-US" sz="3304">
                <a:solidFill>
                  <a:srgbClr val="000000"/>
                </a:solidFill>
                <a:latin typeface="Noto Serif Display"/>
                <a:ea typeface="Noto Serif Display"/>
                <a:cs typeface="Noto Serif Display"/>
                <a:sym typeface="Noto Serif Display"/>
              </a:rPr>
              <a:t>: Đo lường sự gần gũi của phân phối token giữa văn bản sinh ra và văn bản do con người viết.</a:t>
            </a:r>
          </a:p>
          <a:p>
            <a:pPr marL="713494" lvl="1" indent="-356747" algn="l">
              <a:lnSpc>
                <a:spcPts val="4957"/>
              </a:lnSpc>
              <a:buFont typeface="Arial"/>
              <a:buChar char="•"/>
            </a:pPr>
            <a:r>
              <a:rPr lang="en-US" sz="3304">
                <a:solidFill>
                  <a:srgbClr val="000000"/>
                </a:solidFill>
                <a:latin typeface="Noto Serif Display Bold"/>
                <a:ea typeface="Noto Serif Display Bold"/>
                <a:cs typeface="Noto Serif Display Bold"/>
                <a:sym typeface="Noto Serif Display Bold"/>
              </a:rPr>
              <a:t>Sự nhất quán ngữ nghĩa (Semantic Coherence)</a:t>
            </a:r>
            <a:r>
              <a:rPr lang="en-US" sz="3304">
                <a:solidFill>
                  <a:srgbClr val="000000"/>
                </a:solidFill>
                <a:latin typeface="Noto Serif Display"/>
                <a:ea typeface="Noto Serif Display"/>
                <a:cs typeface="Noto Serif Display"/>
                <a:sym typeface="Noto Serif Display"/>
              </a:rPr>
              <a:t>: Sử dụng SimCSE để đo lường sự nhất quán giữa tiền đề và văn bản sinh ra.</a:t>
            </a:r>
          </a:p>
          <a:p>
            <a:pPr marL="713494" lvl="1" indent="-356747" algn="l">
              <a:lnSpc>
                <a:spcPts val="4957"/>
              </a:lnSpc>
              <a:buFont typeface="Arial"/>
              <a:buChar char="•"/>
            </a:pPr>
            <a:r>
              <a:rPr lang="en-US" sz="3304">
                <a:solidFill>
                  <a:srgbClr val="000000"/>
                </a:solidFill>
                <a:latin typeface="Noto Serif Display Bold"/>
                <a:ea typeface="Noto Serif Display Bold"/>
                <a:cs typeface="Noto Serif Display Bold"/>
                <a:sym typeface="Noto Serif Display Bold"/>
              </a:rPr>
              <a:t>Độ phức tạp của văn bản sinh ra (gen-ppl)</a:t>
            </a:r>
            <a:r>
              <a:rPr lang="en-US" sz="3304">
                <a:solidFill>
                  <a:srgbClr val="000000"/>
                </a:solidFill>
                <a:latin typeface="Noto Serif Display"/>
                <a:ea typeface="Noto Serif Display"/>
                <a:cs typeface="Noto Serif Display"/>
                <a:sym typeface="Noto Serif Display"/>
              </a:rPr>
              <a:t>: Đánh giá độ phức tạp của văn bản sinh ra dựa trên tiền đề.</a:t>
            </a:r>
          </a:p>
        </p:txBody>
      </p:sp>
      <p:sp>
        <p:nvSpPr>
          <p:cNvPr id="7" name="TextBox 7"/>
          <p:cNvSpPr txBox="1"/>
          <p:nvPr/>
        </p:nvSpPr>
        <p:spPr>
          <a:xfrm>
            <a:off x="439740" y="1344522"/>
            <a:ext cx="7778108" cy="679450"/>
          </a:xfrm>
          <a:prstGeom prst="rect">
            <a:avLst/>
          </a:prstGeom>
        </p:spPr>
        <p:txBody>
          <a:bodyPr lIns="0" tIns="0" rIns="0" bIns="0" rtlCol="0" anchor="t">
            <a:spAutoFit/>
          </a:bodyPr>
          <a:lstStyle/>
          <a:p>
            <a:pPr algn="l">
              <a:lnSpc>
                <a:spcPts val="5599"/>
              </a:lnSpc>
            </a:pPr>
            <a:r>
              <a:rPr lang="en-US" sz="3999">
                <a:solidFill>
                  <a:srgbClr val="000000"/>
                </a:solidFill>
                <a:latin typeface="Noto Serif Display Bold"/>
                <a:ea typeface="Noto Serif Display Bold"/>
                <a:cs typeface="Noto Serif Display Bold"/>
                <a:sym typeface="Noto Serif Display Bold"/>
              </a:rPr>
              <a:t>Chất lượng Mô hình ngôn ngữ:</a:t>
            </a:r>
          </a:p>
        </p:txBody>
      </p:sp>
      <p:sp>
        <p:nvSpPr>
          <p:cNvPr id="8" name="TextBox 8"/>
          <p:cNvSpPr txBox="1"/>
          <p:nvPr/>
        </p:nvSpPr>
        <p:spPr>
          <a:xfrm>
            <a:off x="8966223" y="1344522"/>
            <a:ext cx="6433021" cy="679450"/>
          </a:xfrm>
          <a:prstGeom prst="rect">
            <a:avLst/>
          </a:prstGeom>
        </p:spPr>
        <p:txBody>
          <a:bodyPr lIns="0" tIns="0" rIns="0" bIns="0" rtlCol="0" anchor="t">
            <a:spAutoFit/>
          </a:bodyPr>
          <a:lstStyle/>
          <a:p>
            <a:pPr algn="l">
              <a:lnSpc>
                <a:spcPts val="5599"/>
              </a:lnSpc>
            </a:pPr>
            <a:r>
              <a:rPr lang="en-US" sz="3999">
                <a:solidFill>
                  <a:srgbClr val="000000"/>
                </a:solidFill>
                <a:latin typeface="Noto Serif Display Bold"/>
                <a:ea typeface="Noto Serif Display Bold"/>
                <a:cs typeface="Noto Serif Display Bold"/>
                <a:sym typeface="Noto Serif Display Bold"/>
              </a:rPr>
              <a:t>Chất lượng sinh văn bản:</a:t>
            </a: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657321" y="1758021"/>
            <a:ext cx="16994431" cy="6318750"/>
            <a:chOff x="0" y="0"/>
            <a:chExt cx="3372984" cy="1254119"/>
          </a:xfrm>
        </p:grpSpPr>
        <p:sp>
          <p:nvSpPr>
            <p:cNvPr id="3" name="Freeform 3"/>
            <p:cNvSpPr/>
            <p:nvPr/>
          </p:nvSpPr>
          <p:spPr>
            <a:xfrm>
              <a:off x="0" y="0"/>
              <a:ext cx="3372984" cy="1254119"/>
            </a:xfrm>
            <a:custGeom>
              <a:avLst/>
              <a:gdLst/>
              <a:ahLst/>
              <a:cxnLst/>
              <a:rect l="l" t="t" r="r" b="b"/>
              <a:pathLst>
                <a:path w="3372984" h="1254119">
                  <a:moveTo>
                    <a:pt x="0" y="0"/>
                  </a:moveTo>
                  <a:lnTo>
                    <a:pt x="3372984" y="0"/>
                  </a:lnTo>
                  <a:lnTo>
                    <a:pt x="3372984" y="1254119"/>
                  </a:lnTo>
                  <a:lnTo>
                    <a:pt x="0" y="1254119"/>
                  </a:lnTo>
                  <a:close/>
                </a:path>
              </a:pathLst>
            </a:custGeom>
            <a:solidFill>
              <a:srgbClr val="FEFEFE"/>
            </a:solidFill>
          </p:spPr>
          <p:txBody>
            <a:bodyPr/>
            <a:lstStyle/>
            <a:p>
              <a:endParaRPr lang="vi-VN"/>
            </a:p>
          </p:txBody>
        </p:sp>
        <p:sp>
          <p:nvSpPr>
            <p:cNvPr id="4" name="TextBox 4"/>
            <p:cNvSpPr txBox="1"/>
            <p:nvPr/>
          </p:nvSpPr>
          <p:spPr>
            <a:xfrm>
              <a:off x="0" y="-47625"/>
              <a:ext cx="3372984" cy="1301744"/>
            </a:xfrm>
            <a:prstGeom prst="rect">
              <a:avLst/>
            </a:prstGeom>
          </p:spPr>
          <p:txBody>
            <a:bodyPr lIns="50800" tIns="50800" rIns="50800" bIns="50800" rtlCol="0" anchor="ctr"/>
            <a:lstStyle/>
            <a:p>
              <a:pPr algn="ctr">
                <a:lnSpc>
                  <a:spcPts val="3268"/>
                </a:lnSpc>
              </a:pPr>
              <a:endParaRPr/>
            </a:p>
          </p:txBody>
        </p:sp>
      </p:grpSp>
      <p:sp>
        <p:nvSpPr>
          <p:cNvPr id="5" name="Freeform 5"/>
          <p:cNvSpPr/>
          <p:nvPr/>
        </p:nvSpPr>
        <p:spPr>
          <a:xfrm>
            <a:off x="657321" y="1758021"/>
            <a:ext cx="16994431" cy="6240006"/>
          </a:xfrm>
          <a:custGeom>
            <a:avLst/>
            <a:gdLst/>
            <a:ahLst/>
            <a:cxnLst/>
            <a:rect l="l" t="t" r="r" b="b"/>
            <a:pathLst>
              <a:path w="16994431" h="6240006">
                <a:moveTo>
                  <a:pt x="0" y="0"/>
                </a:moveTo>
                <a:lnTo>
                  <a:pt x="16994431" y="0"/>
                </a:lnTo>
                <a:lnTo>
                  <a:pt x="16994431" y="6240007"/>
                </a:lnTo>
                <a:lnTo>
                  <a:pt x="0" y="6240007"/>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636248" y="933450"/>
            <a:ext cx="2016413" cy="665480"/>
          </a:xfrm>
          <a:prstGeom prst="rect">
            <a:avLst/>
          </a:prstGeom>
        </p:spPr>
        <p:txBody>
          <a:bodyPr lIns="0" tIns="0" rIns="0" bIns="0" rtlCol="0" anchor="t">
            <a:spAutoFit/>
          </a:bodyPr>
          <a:lstStyle/>
          <a:p>
            <a:pPr algn="l">
              <a:lnSpc>
                <a:spcPts val="5319"/>
              </a:lnSpc>
            </a:pPr>
            <a:r>
              <a:rPr lang="en-US" sz="3799" u="sng">
                <a:solidFill>
                  <a:srgbClr val="000000"/>
                </a:solidFill>
                <a:latin typeface="Arimo Bold"/>
                <a:ea typeface="Arimo Bold"/>
                <a:cs typeface="Arimo Bold"/>
                <a:sym typeface="Arimo Bold"/>
              </a:rPr>
              <a:t>Kết quả:</a:t>
            </a:r>
          </a:p>
        </p:txBody>
      </p:sp>
      <p:sp>
        <p:nvSpPr>
          <p:cNvPr id="7" name="TextBox 7"/>
          <p:cNvSpPr txBox="1"/>
          <p:nvPr/>
        </p:nvSpPr>
        <p:spPr>
          <a:xfrm>
            <a:off x="3254133" y="8139427"/>
            <a:ext cx="12932647" cy="603562"/>
          </a:xfrm>
          <a:prstGeom prst="rect">
            <a:avLst/>
          </a:prstGeom>
        </p:spPr>
        <p:txBody>
          <a:bodyPr lIns="0" tIns="0" rIns="0" bIns="0" rtlCol="0" anchor="t">
            <a:spAutoFit/>
          </a:bodyPr>
          <a:lstStyle/>
          <a:p>
            <a:pPr algn="l">
              <a:lnSpc>
                <a:spcPts val="4990"/>
              </a:lnSpc>
              <a:spcBef>
                <a:spcPct val="0"/>
              </a:spcBef>
            </a:pPr>
            <a:r>
              <a:rPr lang="en-US" sz="3118">
                <a:solidFill>
                  <a:srgbClr val="000000"/>
                </a:solidFill>
                <a:latin typeface="Arimo"/>
                <a:ea typeface="Arimo"/>
                <a:cs typeface="Arimo"/>
                <a:sym typeface="Arimo"/>
              </a:rPr>
              <a:t>Bảng 1: Kết quả đánh giá trên bộ dữ liệu thử nghiệm Wikitext-103.</a:t>
            </a: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37064" y="0"/>
            <a:ext cx="9351681" cy="10287000"/>
            <a:chOff x="0" y="0"/>
            <a:chExt cx="3411518" cy="3752725"/>
          </a:xfrm>
        </p:grpSpPr>
        <p:sp>
          <p:nvSpPr>
            <p:cNvPr id="3" name="Freeform 3"/>
            <p:cNvSpPr/>
            <p:nvPr/>
          </p:nvSpPr>
          <p:spPr>
            <a:xfrm>
              <a:off x="0" y="0"/>
              <a:ext cx="3411519" cy="3752726"/>
            </a:xfrm>
            <a:custGeom>
              <a:avLst/>
              <a:gdLst/>
              <a:ahLst/>
              <a:cxnLst/>
              <a:rect l="l" t="t" r="r" b="b"/>
              <a:pathLst>
                <a:path w="3411519" h="3752726">
                  <a:moveTo>
                    <a:pt x="0" y="0"/>
                  </a:moveTo>
                  <a:lnTo>
                    <a:pt x="3411519" y="0"/>
                  </a:lnTo>
                  <a:lnTo>
                    <a:pt x="3411519" y="3752726"/>
                  </a:lnTo>
                  <a:lnTo>
                    <a:pt x="0" y="3752726"/>
                  </a:lnTo>
                  <a:close/>
                </a:path>
              </a:pathLst>
            </a:custGeom>
            <a:solidFill>
              <a:srgbClr val="FDD85D"/>
            </a:solidFill>
          </p:spPr>
          <p:txBody>
            <a:bodyPr/>
            <a:lstStyle/>
            <a:p>
              <a:endParaRPr lang="vi-VN"/>
            </a:p>
          </p:txBody>
        </p:sp>
      </p:grpSp>
      <p:sp>
        <p:nvSpPr>
          <p:cNvPr id="4" name="TextBox 4"/>
          <p:cNvSpPr txBox="1"/>
          <p:nvPr/>
        </p:nvSpPr>
        <p:spPr>
          <a:xfrm>
            <a:off x="8937064" y="-166688"/>
            <a:ext cx="9351681" cy="9921875"/>
          </a:xfrm>
          <a:prstGeom prst="rect">
            <a:avLst/>
          </a:prstGeom>
        </p:spPr>
        <p:txBody>
          <a:bodyPr lIns="0" tIns="0" rIns="0" bIns="0" rtlCol="0" anchor="t">
            <a:spAutoFit/>
          </a:bodyPr>
          <a:lstStyle/>
          <a:p>
            <a:pPr algn="ctr">
              <a:lnSpc>
                <a:spcPts val="9900"/>
              </a:lnSpc>
            </a:pPr>
            <a:r>
              <a:rPr lang="en-US" sz="4500">
                <a:solidFill>
                  <a:srgbClr val="000000"/>
                </a:solidFill>
                <a:latin typeface="Noto Serif Display Bold"/>
                <a:ea typeface="Noto Serif Display Bold"/>
                <a:cs typeface="Noto Serif Display Bold"/>
                <a:sym typeface="Noto Serif Display Bold"/>
              </a:rPr>
              <a:t>Chất lượng sinh văn bản</a:t>
            </a:r>
          </a:p>
          <a:p>
            <a:pPr marL="755651" lvl="1" indent="-377825" algn="l">
              <a:lnSpc>
                <a:spcPts val="7700"/>
              </a:lnSpc>
              <a:buFont typeface="Arial"/>
              <a:buChar char="•"/>
            </a:pPr>
            <a:r>
              <a:rPr lang="en-US" sz="3500">
                <a:solidFill>
                  <a:srgbClr val="000000"/>
                </a:solidFill>
                <a:latin typeface="Noto Serif Display"/>
                <a:ea typeface="Noto Serif Display"/>
                <a:cs typeface="Noto Serif Display"/>
                <a:sym typeface="Noto Serif Display"/>
              </a:rPr>
              <a:t>SimCTG + contrastive search đạt kết quả tốt nhất về rep-n và diversity.</a:t>
            </a:r>
          </a:p>
          <a:p>
            <a:pPr marL="755651" lvl="1" indent="-377825" algn="l">
              <a:lnSpc>
                <a:spcPts val="7700"/>
              </a:lnSpc>
              <a:buFont typeface="Arial"/>
              <a:buChar char="•"/>
            </a:pPr>
            <a:r>
              <a:rPr lang="en-US" sz="3500">
                <a:solidFill>
                  <a:srgbClr val="000000"/>
                </a:solidFill>
                <a:latin typeface="Noto Serif Display"/>
                <a:ea typeface="Noto Serif Display"/>
                <a:cs typeface="Noto Serif Display"/>
                <a:sym typeface="Noto Serif Display"/>
              </a:rPr>
              <a:t>Điểm số MAUVE cao nhất với SimCTG + contrastive search.</a:t>
            </a:r>
          </a:p>
          <a:p>
            <a:pPr marL="755651" lvl="1" indent="-377825" algn="l">
              <a:lnSpc>
                <a:spcPts val="7700"/>
              </a:lnSpc>
              <a:buFont typeface="Arial"/>
              <a:buChar char="•"/>
            </a:pPr>
            <a:r>
              <a:rPr lang="en-US" sz="3500">
                <a:solidFill>
                  <a:srgbClr val="000000"/>
                </a:solidFill>
                <a:latin typeface="Noto Serif Display"/>
                <a:ea typeface="Noto Serif Display"/>
                <a:cs typeface="Noto Serif Display"/>
                <a:sym typeface="Noto Serif Display"/>
              </a:rPr>
              <a:t>Điểm coherence cao nhất (&gt; 0.6) với SimCTG + contrastive search.</a:t>
            </a:r>
          </a:p>
          <a:p>
            <a:pPr marL="755651" lvl="1" indent="-377825" algn="l">
              <a:lnSpc>
                <a:spcPts val="7700"/>
              </a:lnSpc>
              <a:buFont typeface="Arial"/>
              <a:buChar char="•"/>
            </a:pPr>
            <a:r>
              <a:rPr lang="en-US" sz="3500">
                <a:solidFill>
                  <a:srgbClr val="000000"/>
                </a:solidFill>
                <a:latin typeface="Noto Serif Display"/>
                <a:ea typeface="Noto Serif Display"/>
                <a:cs typeface="Noto Serif Display"/>
                <a:sym typeface="Noto Serif Display"/>
              </a:rPr>
              <a:t>gen-ppl của SimCTG + contrastive search thấp nhất, cho thấy chất lượng tốt hơn so với các phương pháp khác.</a:t>
            </a:r>
          </a:p>
        </p:txBody>
      </p:sp>
      <p:sp>
        <p:nvSpPr>
          <p:cNvPr id="5" name="TextBox 5"/>
          <p:cNvSpPr txBox="1"/>
          <p:nvPr/>
        </p:nvSpPr>
        <p:spPr>
          <a:xfrm>
            <a:off x="0" y="-166688"/>
            <a:ext cx="8937064" cy="7007225"/>
          </a:xfrm>
          <a:prstGeom prst="rect">
            <a:avLst/>
          </a:prstGeom>
        </p:spPr>
        <p:txBody>
          <a:bodyPr lIns="0" tIns="0" rIns="0" bIns="0" rtlCol="0" anchor="t">
            <a:spAutoFit/>
          </a:bodyPr>
          <a:lstStyle/>
          <a:p>
            <a:pPr algn="ctr">
              <a:lnSpc>
                <a:spcPts val="9900"/>
              </a:lnSpc>
            </a:pPr>
            <a:r>
              <a:rPr lang="en-US" sz="4500">
                <a:solidFill>
                  <a:srgbClr val="000000"/>
                </a:solidFill>
                <a:latin typeface="Noto Serif Display Bold"/>
                <a:ea typeface="Noto Serif Display Bold"/>
                <a:cs typeface="Noto Serif Display Bold"/>
                <a:sym typeface="Noto Serif Display Bold"/>
              </a:rPr>
              <a:t>Chất lượng mô hình ngôn ngữ</a:t>
            </a:r>
          </a:p>
          <a:p>
            <a:pPr marL="755651" lvl="1" indent="-377825" algn="l">
              <a:lnSpc>
                <a:spcPts val="7700"/>
              </a:lnSpc>
              <a:buFont typeface="Arial"/>
              <a:buChar char="•"/>
            </a:pPr>
            <a:r>
              <a:rPr lang="en-US" sz="3500">
                <a:solidFill>
                  <a:srgbClr val="000000"/>
                </a:solidFill>
                <a:latin typeface="Noto Serif Display"/>
                <a:ea typeface="Noto Serif Display"/>
                <a:cs typeface="Noto Serif Display"/>
                <a:sym typeface="Noto Serif Display"/>
              </a:rPr>
              <a:t>SimCTG đạt được perplexity và độ chính xác của token kế tiếp tốt nhất.</a:t>
            </a:r>
          </a:p>
          <a:p>
            <a:pPr marL="755651" lvl="1" indent="-377825" algn="l">
              <a:lnSpc>
                <a:spcPts val="7700"/>
              </a:lnSpc>
              <a:buFont typeface="Arial"/>
              <a:buChar char="•"/>
            </a:pPr>
            <a:r>
              <a:rPr lang="en-US" sz="3500">
                <a:solidFill>
                  <a:srgbClr val="000000"/>
                </a:solidFill>
                <a:latin typeface="Noto Serif Display"/>
                <a:ea typeface="Noto Serif Display"/>
                <a:cs typeface="Noto Serif Display"/>
                <a:sym typeface="Noto Serif Display"/>
              </a:rPr>
              <a:t>Mô hình không khả thi có kết quả tốt nhất ở các chỉ số rep và wrep nhưng kém ở perplexity và độ chính xác của token.</a:t>
            </a:r>
          </a:p>
        </p:txBody>
      </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334594" y="2579180"/>
            <a:ext cx="11154629" cy="5201851"/>
            <a:chOff x="0" y="0"/>
            <a:chExt cx="2689280" cy="1254119"/>
          </a:xfrm>
        </p:grpSpPr>
        <p:sp>
          <p:nvSpPr>
            <p:cNvPr id="3" name="Freeform 3"/>
            <p:cNvSpPr/>
            <p:nvPr/>
          </p:nvSpPr>
          <p:spPr>
            <a:xfrm>
              <a:off x="0" y="0"/>
              <a:ext cx="2689280" cy="1254119"/>
            </a:xfrm>
            <a:custGeom>
              <a:avLst/>
              <a:gdLst/>
              <a:ahLst/>
              <a:cxnLst/>
              <a:rect l="l" t="t" r="r" b="b"/>
              <a:pathLst>
                <a:path w="2689280" h="1254119">
                  <a:moveTo>
                    <a:pt x="0" y="0"/>
                  </a:moveTo>
                  <a:lnTo>
                    <a:pt x="2689280" y="0"/>
                  </a:lnTo>
                  <a:lnTo>
                    <a:pt x="2689280" y="1254119"/>
                  </a:lnTo>
                  <a:lnTo>
                    <a:pt x="0" y="1254119"/>
                  </a:lnTo>
                  <a:close/>
                </a:path>
              </a:pathLst>
            </a:custGeom>
            <a:solidFill>
              <a:srgbClr val="FEFEFE"/>
            </a:solidFill>
          </p:spPr>
          <p:txBody>
            <a:bodyPr/>
            <a:lstStyle/>
            <a:p>
              <a:endParaRPr lang="vi-VN"/>
            </a:p>
          </p:txBody>
        </p:sp>
        <p:sp>
          <p:nvSpPr>
            <p:cNvPr id="4" name="TextBox 4"/>
            <p:cNvSpPr txBox="1"/>
            <p:nvPr/>
          </p:nvSpPr>
          <p:spPr>
            <a:xfrm>
              <a:off x="0" y="-47625"/>
              <a:ext cx="2689280" cy="1301744"/>
            </a:xfrm>
            <a:prstGeom prst="rect">
              <a:avLst/>
            </a:prstGeom>
          </p:spPr>
          <p:txBody>
            <a:bodyPr lIns="50800" tIns="50800" rIns="50800" bIns="50800" rtlCol="0" anchor="ctr"/>
            <a:lstStyle/>
            <a:p>
              <a:pPr algn="ctr">
                <a:lnSpc>
                  <a:spcPts val="3268"/>
                </a:lnSpc>
              </a:pPr>
              <a:endParaRPr/>
            </a:p>
          </p:txBody>
        </p:sp>
      </p:grpSp>
      <p:sp>
        <p:nvSpPr>
          <p:cNvPr id="5" name="TextBox 5"/>
          <p:cNvSpPr txBox="1"/>
          <p:nvPr/>
        </p:nvSpPr>
        <p:spPr>
          <a:xfrm>
            <a:off x="334594" y="1608264"/>
            <a:ext cx="5198059" cy="580390"/>
          </a:xfrm>
          <a:prstGeom prst="rect">
            <a:avLst/>
          </a:prstGeom>
        </p:spPr>
        <p:txBody>
          <a:bodyPr lIns="0" tIns="0" rIns="0" bIns="0" rtlCol="0" anchor="t">
            <a:spAutoFit/>
          </a:bodyPr>
          <a:lstStyle/>
          <a:p>
            <a:pPr algn="l">
              <a:lnSpc>
                <a:spcPts val="4759"/>
              </a:lnSpc>
            </a:pPr>
            <a:r>
              <a:rPr lang="en-US" sz="3399" u="sng">
                <a:solidFill>
                  <a:srgbClr val="000000"/>
                </a:solidFill>
                <a:latin typeface="Noto Serif Display"/>
                <a:ea typeface="Noto Serif Display"/>
                <a:cs typeface="Noto Serif Display"/>
                <a:sym typeface="Noto Serif Display"/>
              </a:rPr>
              <a:t>Đánh giá bởi con người:</a:t>
            </a:r>
          </a:p>
        </p:txBody>
      </p:sp>
      <p:sp>
        <p:nvSpPr>
          <p:cNvPr id="6" name="TextBox 6"/>
          <p:cNvSpPr txBox="1"/>
          <p:nvPr/>
        </p:nvSpPr>
        <p:spPr>
          <a:xfrm>
            <a:off x="1007385" y="8065014"/>
            <a:ext cx="9809046" cy="547046"/>
          </a:xfrm>
          <a:prstGeom prst="rect">
            <a:avLst/>
          </a:prstGeom>
        </p:spPr>
        <p:txBody>
          <a:bodyPr lIns="0" tIns="0" rIns="0" bIns="0" rtlCol="0" anchor="t">
            <a:spAutoFit/>
          </a:bodyPr>
          <a:lstStyle/>
          <a:p>
            <a:pPr algn="ctr">
              <a:lnSpc>
                <a:spcPts val="4670"/>
              </a:lnSpc>
              <a:spcBef>
                <a:spcPct val="0"/>
              </a:spcBef>
            </a:pPr>
            <a:r>
              <a:rPr lang="en-US" sz="2918">
                <a:solidFill>
                  <a:srgbClr val="000000"/>
                </a:solidFill>
                <a:latin typeface="Noto Serif Display"/>
                <a:ea typeface="Noto Serif Display"/>
                <a:cs typeface="Noto Serif Display"/>
                <a:sym typeface="Noto Serif Display"/>
              </a:rPr>
              <a:t>Bảng 2: Kết quả đánh giá bởi con người.</a:t>
            </a:r>
          </a:p>
        </p:txBody>
      </p:sp>
      <p:sp>
        <p:nvSpPr>
          <p:cNvPr id="7" name="Freeform 7"/>
          <p:cNvSpPr/>
          <p:nvPr/>
        </p:nvSpPr>
        <p:spPr>
          <a:xfrm>
            <a:off x="334594" y="2579180"/>
            <a:ext cx="11154629" cy="5201851"/>
          </a:xfrm>
          <a:custGeom>
            <a:avLst/>
            <a:gdLst/>
            <a:ahLst/>
            <a:cxnLst/>
            <a:rect l="l" t="t" r="r" b="b"/>
            <a:pathLst>
              <a:path w="11154629" h="5201851">
                <a:moveTo>
                  <a:pt x="0" y="0"/>
                </a:moveTo>
                <a:lnTo>
                  <a:pt x="11154629" y="0"/>
                </a:lnTo>
                <a:lnTo>
                  <a:pt x="11154629" y="5201851"/>
                </a:lnTo>
                <a:lnTo>
                  <a:pt x="0" y="5201851"/>
                </a:lnTo>
                <a:lnTo>
                  <a:pt x="0" y="0"/>
                </a:lnTo>
                <a:close/>
              </a:path>
            </a:pathLst>
          </a:custGeom>
          <a:blipFill>
            <a:blip r:embed="rId2"/>
            <a:stretch>
              <a:fillRect l="-786" r="-786"/>
            </a:stretch>
          </a:blipFill>
        </p:spPr>
        <p:txBody>
          <a:bodyPr/>
          <a:lstStyle/>
          <a:p>
            <a:endParaRPr lang="vi-VN"/>
          </a:p>
        </p:txBody>
      </p:sp>
      <p:grpSp>
        <p:nvGrpSpPr>
          <p:cNvPr id="8" name="Group 8"/>
          <p:cNvGrpSpPr/>
          <p:nvPr/>
        </p:nvGrpSpPr>
        <p:grpSpPr>
          <a:xfrm rot="-5400000">
            <a:off x="9856832" y="1855832"/>
            <a:ext cx="10287000" cy="6575336"/>
            <a:chOff x="0" y="0"/>
            <a:chExt cx="2542070" cy="1624862"/>
          </a:xfrm>
        </p:grpSpPr>
        <p:sp>
          <p:nvSpPr>
            <p:cNvPr id="9" name="Freeform 9"/>
            <p:cNvSpPr/>
            <p:nvPr/>
          </p:nvSpPr>
          <p:spPr>
            <a:xfrm>
              <a:off x="0" y="0"/>
              <a:ext cx="2542070" cy="1624863"/>
            </a:xfrm>
            <a:custGeom>
              <a:avLst/>
              <a:gdLst/>
              <a:ahLst/>
              <a:cxnLst/>
              <a:rect l="l" t="t" r="r" b="b"/>
              <a:pathLst>
                <a:path w="2542070" h="1624863">
                  <a:moveTo>
                    <a:pt x="0" y="0"/>
                  </a:moveTo>
                  <a:lnTo>
                    <a:pt x="2542070" y="0"/>
                  </a:lnTo>
                  <a:lnTo>
                    <a:pt x="2542070" y="1624863"/>
                  </a:lnTo>
                  <a:lnTo>
                    <a:pt x="0" y="1624863"/>
                  </a:lnTo>
                  <a:close/>
                </a:path>
              </a:pathLst>
            </a:custGeom>
            <a:solidFill>
              <a:srgbClr val="FEFEFE"/>
            </a:solidFill>
          </p:spPr>
          <p:txBody>
            <a:bodyPr/>
            <a:lstStyle/>
            <a:p>
              <a:endParaRPr lang="vi-VN"/>
            </a:p>
          </p:txBody>
        </p:sp>
        <p:sp>
          <p:nvSpPr>
            <p:cNvPr id="10" name="TextBox 10"/>
            <p:cNvSpPr txBox="1"/>
            <p:nvPr/>
          </p:nvSpPr>
          <p:spPr>
            <a:xfrm>
              <a:off x="0" y="-47625"/>
              <a:ext cx="2542070" cy="1672487"/>
            </a:xfrm>
            <a:prstGeom prst="rect">
              <a:avLst/>
            </a:prstGeom>
          </p:spPr>
          <p:txBody>
            <a:bodyPr lIns="50800" tIns="50800" rIns="50800" bIns="50800" rtlCol="0" anchor="ctr"/>
            <a:lstStyle/>
            <a:p>
              <a:pPr algn="ctr">
                <a:lnSpc>
                  <a:spcPts val="3268"/>
                </a:lnSpc>
              </a:pPr>
              <a:endParaRPr/>
            </a:p>
          </p:txBody>
        </p:sp>
      </p:grpSp>
      <p:sp>
        <p:nvSpPr>
          <p:cNvPr id="11" name="TextBox 11"/>
          <p:cNvSpPr txBox="1"/>
          <p:nvPr/>
        </p:nvSpPr>
        <p:spPr>
          <a:xfrm>
            <a:off x="11712664" y="577850"/>
            <a:ext cx="6575336" cy="8969375"/>
          </a:xfrm>
          <a:prstGeom prst="rect">
            <a:avLst/>
          </a:prstGeom>
        </p:spPr>
        <p:txBody>
          <a:bodyPr lIns="0" tIns="0" rIns="0" bIns="0" rtlCol="0" anchor="t">
            <a:spAutoFit/>
          </a:bodyPr>
          <a:lstStyle/>
          <a:p>
            <a:pPr marL="755649" lvl="1" indent="-377824" algn="l">
              <a:lnSpc>
                <a:spcPts val="5949"/>
              </a:lnSpc>
              <a:buFont typeface="Arial"/>
              <a:buChar char="•"/>
            </a:pPr>
            <a:r>
              <a:rPr lang="en-US" sz="3499">
                <a:solidFill>
                  <a:srgbClr val="000000"/>
                </a:solidFill>
                <a:latin typeface="Noto Serif Display"/>
                <a:ea typeface="Noto Serif Display"/>
                <a:cs typeface="Noto Serif Display"/>
                <a:sym typeface="Noto Serif Display"/>
              </a:rPr>
              <a:t>Đánh giá bởi các chuyên gia tiếng Anh trên 200 tiền tố từ Wikitext-103.</a:t>
            </a:r>
          </a:p>
          <a:p>
            <a:pPr marL="755649" lvl="1" indent="-377824" algn="l">
              <a:lnSpc>
                <a:spcPts val="5949"/>
              </a:lnSpc>
              <a:buFont typeface="Arial"/>
              <a:buChar char="•"/>
            </a:pPr>
            <a:r>
              <a:rPr lang="en-US" sz="3499">
                <a:solidFill>
                  <a:srgbClr val="000000"/>
                </a:solidFill>
                <a:latin typeface="Noto Serif Display"/>
                <a:ea typeface="Noto Serif Display"/>
                <a:cs typeface="Noto Serif Display"/>
                <a:sym typeface="Noto Serif Display"/>
              </a:rPr>
              <a:t>SimCTG + contrastive search đạt điểm cao nhất về coherence và fluency, vượt trội so với nucleus sampling.</a:t>
            </a:r>
          </a:p>
          <a:p>
            <a:pPr marL="755649" lvl="1" indent="-377824" algn="l">
              <a:lnSpc>
                <a:spcPts val="5949"/>
              </a:lnSpc>
              <a:buFont typeface="Arial"/>
              <a:buChar char="•"/>
            </a:pPr>
            <a:r>
              <a:rPr lang="en-US" sz="3499">
                <a:solidFill>
                  <a:srgbClr val="000000"/>
                </a:solidFill>
                <a:latin typeface="Noto Serif Display"/>
                <a:ea typeface="Noto Serif Display"/>
                <a:cs typeface="Noto Serif Display"/>
                <a:sym typeface="Noto Serif Display"/>
              </a:rPr>
              <a:t>SimCTG-large + contrastive search có kết quả tương đương với văn bản do con người viết về fluency.</a:t>
            </a: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616589"/>
            <a:ext cx="18288000" cy="7670411"/>
            <a:chOff x="0" y="0"/>
            <a:chExt cx="6287715" cy="2637214"/>
          </a:xfrm>
        </p:grpSpPr>
        <p:sp>
          <p:nvSpPr>
            <p:cNvPr id="3" name="Freeform 3"/>
            <p:cNvSpPr/>
            <p:nvPr/>
          </p:nvSpPr>
          <p:spPr>
            <a:xfrm>
              <a:off x="0" y="0"/>
              <a:ext cx="6287715" cy="2637213"/>
            </a:xfrm>
            <a:custGeom>
              <a:avLst/>
              <a:gdLst/>
              <a:ahLst/>
              <a:cxnLst/>
              <a:rect l="l" t="t" r="r" b="b"/>
              <a:pathLst>
                <a:path w="6287715" h="2637213">
                  <a:moveTo>
                    <a:pt x="0" y="0"/>
                  </a:moveTo>
                  <a:lnTo>
                    <a:pt x="6287715" y="0"/>
                  </a:lnTo>
                  <a:lnTo>
                    <a:pt x="6287715" y="2637213"/>
                  </a:lnTo>
                  <a:lnTo>
                    <a:pt x="0" y="2637213"/>
                  </a:lnTo>
                  <a:close/>
                </a:path>
              </a:pathLst>
            </a:custGeom>
            <a:solidFill>
              <a:srgbClr val="FDD85D"/>
            </a:solidFill>
          </p:spPr>
          <p:txBody>
            <a:bodyPr/>
            <a:lstStyle/>
            <a:p>
              <a:endParaRPr lang="vi-VN"/>
            </a:p>
          </p:txBody>
        </p:sp>
      </p:grpSp>
      <p:sp>
        <p:nvSpPr>
          <p:cNvPr id="4" name="TextBox 4"/>
          <p:cNvSpPr txBox="1"/>
          <p:nvPr/>
        </p:nvSpPr>
        <p:spPr>
          <a:xfrm>
            <a:off x="342253" y="2431730"/>
            <a:ext cx="16917047" cy="7625715"/>
          </a:xfrm>
          <a:prstGeom prst="rect">
            <a:avLst/>
          </a:prstGeom>
        </p:spPr>
        <p:txBody>
          <a:bodyPr lIns="0" tIns="0" rIns="0" bIns="0" rtlCol="0" anchor="t">
            <a:spAutoFit/>
          </a:bodyPr>
          <a:lstStyle/>
          <a:p>
            <a:pPr algn="l">
              <a:lnSpc>
                <a:spcPts val="5039"/>
              </a:lnSpc>
            </a:pPr>
            <a:r>
              <a:rPr lang="en-US" sz="2799">
                <a:solidFill>
                  <a:srgbClr val="000000"/>
                </a:solidFill>
                <a:latin typeface="Arimo Bold"/>
                <a:ea typeface="Arimo Bold"/>
                <a:cs typeface="Arimo Bold"/>
                <a:sym typeface="Arimo Bold"/>
              </a:rPr>
              <a:t>Mục tiêu:</a:t>
            </a:r>
            <a:r>
              <a:rPr lang="en-US" sz="2799">
                <a:solidFill>
                  <a:srgbClr val="000000"/>
                </a:solidFill>
                <a:latin typeface="Arimo"/>
                <a:ea typeface="Arimo"/>
                <a:cs typeface="Arimo"/>
                <a:sym typeface="Arimo"/>
              </a:rPr>
              <a:t> Kiểm tra tính tổng quát của phương pháp SimCTG trên các nhiệm vụ và ngôn ngữ khác nhau, đặc biệt là trong nhiệm vụ sinh văn hội thoại mở trên hai ngôn ngữ: tiếng Trung và tiếng Anh.</a:t>
            </a:r>
          </a:p>
          <a:p>
            <a:pPr algn="l">
              <a:lnSpc>
                <a:spcPts val="5039"/>
              </a:lnSpc>
            </a:pPr>
            <a:r>
              <a:rPr lang="en-US" sz="2799">
                <a:solidFill>
                  <a:srgbClr val="000000"/>
                </a:solidFill>
                <a:latin typeface="Arimo Bold"/>
                <a:ea typeface="Arimo Bold"/>
                <a:cs typeface="Arimo Bold"/>
                <a:sym typeface="Arimo Bold"/>
              </a:rPr>
              <a:t>Bộ dữ liệu:</a:t>
            </a:r>
          </a:p>
          <a:p>
            <a:pPr marL="604519" lvl="1" indent="-302260" algn="l">
              <a:lnSpc>
                <a:spcPts val="5039"/>
              </a:lnSpc>
              <a:buFont typeface="Arial"/>
              <a:buChar char="•"/>
            </a:pPr>
            <a:r>
              <a:rPr lang="en-US" sz="2799">
                <a:solidFill>
                  <a:srgbClr val="000000"/>
                </a:solidFill>
                <a:latin typeface="Arimo"/>
                <a:ea typeface="Arimo"/>
                <a:cs typeface="Arimo"/>
                <a:sym typeface="Arimo"/>
              </a:rPr>
              <a:t>Tiếng Trung: LCCC</a:t>
            </a:r>
          </a:p>
          <a:p>
            <a:pPr marL="604519" lvl="1" indent="-302260" algn="l">
              <a:lnSpc>
                <a:spcPts val="5039"/>
              </a:lnSpc>
              <a:buFont typeface="Arial"/>
              <a:buChar char="•"/>
            </a:pPr>
            <a:r>
              <a:rPr lang="en-US" sz="2799">
                <a:solidFill>
                  <a:srgbClr val="000000"/>
                </a:solidFill>
                <a:latin typeface="Arimo"/>
                <a:ea typeface="Arimo"/>
                <a:cs typeface="Arimo"/>
                <a:sym typeface="Arimo"/>
              </a:rPr>
              <a:t>Tiếng Anh: DailyDialog</a:t>
            </a:r>
          </a:p>
          <a:p>
            <a:pPr algn="l">
              <a:lnSpc>
                <a:spcPts val="5039"/>
              </a:lnSpc>
            </a:pPr>
            <a:r>
              <a:rPr lang="en-US" sz="2799">
                <a:solidFill>
                  <a:srgbClr val="000000"/>
                </a:solidFill>
                <a:latin typeface="Arimo Bold"/>
                <a:ea typeface="Arimo Bold"/>
                <a:cs typeface="Arimo Bold"/>
                <a:sym typeface="Arimo Bold"/>
              </a:rPr>
              <a:t>Mô hình:</a:t>
            </a:r>
            <a:r>
              <a:rPr lang="en-US" sz="2799">
                <a:solidFill>
                  <a:srgbClr val="000000"/>
                </a:solidFill>
                <a:latin typeface="Arimo"/>
                <a:ea typeface="Arimo"/>
                <a:cs typeface="Arimo"/>
                <a:sym typeface="Arimo"/>
              </a:rPr>
              <a:t> So sánh GPT-2 được fine-tune với SimCTG và MLE.</a:t>
            </a:r>
          </a:p>
          <a:p>
            <a:pPr algn="l">
              <a:lnSpc>
                <a:spcPts val="5039"/>
              </a:lnSpc>
            </a:pPr>
            <a:r>
              <a:rPr lang="en-US" sz="2799">
                <a:solidFill>
                  <a:srgbClr val="000000"/>
                </a:solidFill>
                <a:latin typeface="Arimo Bold"/>
                <a:ea typeface="Arimo Bold"/>
                <a:cs typeface="Arimo Bold"/>
                <a:sym typeface="Arimo Bold"/>
              </a:rPr>
              <a:t>Thông số huấn luyện:</a:t>
            </a:r>
          </a:p>
          <a:p>
            <a:pPr marL="604519" lvl="1" indent="-302260" algn="l">
              <a:lnSpc>
                <a:spcPts val="5039"/>
              </a:lnSpc>
              <a:buFont typeface="Arial"/>
              <a:buChar char="•"/>
            </a:pPr>
            <a:r>
              <a:rPr lang="en-US" sz="2799">
                <a:solidFill>
                  <a:srgbClr val="000000"/>
                </a:solidFill>
                <a:latin typeface="Arimo"/>
                <a:ea typeface="Arimo"/>
                <a:cs typeface="Arimo"/>
                <a:sym typeface="Arimo"/>
              </a:rPr>
              <a:t>Kích thước batch: 128</a:t>
            </a:r>
          </a:p>
          <a:p>
            <a:pPr marL="604519" lvl="1" indent="-302260" algn="l">
              <a:lnSpc>
                <a:spcPts val="5039"/>
              </a:lnSpc>
              <a:buFont typeface="Arial"/>
              <a:buChar char="•"/>
            </a:pPr>
            <a:r>
              <a:rPr lang="en-US" sz="2799">
                <a:solidFill>
                  <a:srgbClr val="000000"/>
                </a:solidFill>
                <a:latin typeface="Arimo"/>
                <a:ea typeface="Arimo"/>
                <a:cs typeface="Arimo"/>
                <a:sym typeface="Arimo"/>
              </a:rPr>
              <a:t>Độ dài tối đa: 256</a:t>
            </a:r>
          </a:p>
          <a:p>
            <a:pPr marL="604519" lvl="1" indent="-302260" algn="l">
              <a:lnSpc>
                <a:spcPts val="5039"/>
              </a:lnSpc>
              <a:buFont typeface="Arial"/>
              <a:buChar char="•"/>
            </a:pPr>
            <a:r>
              <a:rPr lang="en-US" sz="2799">
                <a:solidFill>
                  <a:srgbClr val="000000"/>
                </a:solidFill>
                <a:latin typeface="Arimo"/>
                <a:ea typeface="Arimo"/>
                <a:cs typeface="Arimo"/>
                <a:sym typeface="Arimo"/>
              </a:rPr>
              <a:t>LCCC: huấn luyện 40,000 bước</a:t>
            </a:r>
          </a:p>
          <a:p>
            <a:pPr marL="604519" lvl="1" indent="-302260" algn="l">
              <a:lnSpc>
                <a:spcPts val="5039"/>
              </a:lnSpc>
              <a:buFont typeface="Arial"/>
              <a:buChar char="•"/>
            </a:pPr>
            <a:r>
              <a:rPr lang="en-US" sz="2799">
                <a:solidFill>
                  <a:srgbClr val="000000"/>
                </a:solidFill>
                <a:latin typeface="Arimo"/>
                <a:ea typeface="Arimo"/>
                <a:cs typeface="Arimo"/>
                <a:sym typeface="Arimo"/>
              </a:rPr>
              <a:t>DailyDialog: huấn luyện 5,000 bước</a:t>
            </a:r>
          </a:p>
          <a:p>
            <a:pPr marL="604519" lvl="1" indent="-302260" algn="l">
              <a:lnSpc>
                <a:spcPts val="5039"/>
              </a:lnSpc>
              <a:buFont typeface="Arial"/>
              <a:buChar char="•"/>
            </a:pPr>
            <a:r>
              <a:rPr lang="en-US" sz="2799">
                <a:solidFill>
                  <a:srgbClr val="000000"/>
                </a:solidFill>
                <a:latin typeface="Arimo"/>
                <a:ea typeface="Arimo"/>
                <a:cs typeface="Arimo"/>
                <a:sym typeface="Arimo"/>
              </a:rPr>
              <a:t>Tối ưu hóa: Adam, learning rate 2e-5</a:t>
            </a:r>
          </a:p>
        </p:txBody>
      </p:sp>
      <p:sp>
        <p:nvSpPr>
          <p:cNvPr id="5" name="TextBox 5"/>
          <p:cNvSpPr txBox="1"/>
          <p:nvPr/>
        </p:nvSpPr>
        <p:spPr>
          <a:xfrm>
            <a:off x="269805" y="504145"/>
            <a:ext cx="16226194" cy="1925411"/>
          </a:xfrm>
          <a:prstGeom prst="rect">
            <a:avLst/>
          </a:prstGeom>
        </p:spPr>
        <p:txBody>
          <a:bodyPr lIns="0" tIns="0" rIns="0" bIns="0" rtlCol="0" anchor="t">
            <a:spAutoFit/>
          </a:bodyPr>
          <a:lstStyle/>
          <a:p>
            <a:pPr algn="l">
              <a:lnSpc>
                <a:spcPts val="7799"/>
              </a:lnSpc>
            </a:pPr>
            <a:r>
              <a:rPr lang="en-US" sz="5571">
                <a:solidFill>
                  <a:srgbClr val="000000"/>
                </a:solidFill>
                <a:latin typeface="DejaVu Serif Bold"/>
                <a:ea typeface="DejaVu Serif Bold"/>
                <a:cs typeface="DejaVu Serif Bold"/>
                <a:sym typeface="DejaVu Serif Bold"/>
              </a:rPr>
              <a:t>2. Open-domain Dialogue Generation (Tạo đối thoại miền mở)</a:t>
            </a:r>
          </a:p>
        </p:txBody>
      </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616589"/>
            <a:ext cx="18288000" cy="7670411"/>
            <a:chOff x="0" y="0"/>
            <a:chExt cx="6287715" cy="2637214"/>
          </a:xfrm>
        </p:grpSpPr>
        <p:sp>
          <p:nvSpPr>
            <p:cNvPr id="3" name="Freeform 3"/>
            <p:cNvSpPr/>
            <p:nvPr/>
          </p:nvSpPr>
          <p:spPr>
            <a:xfrm>
              <a:off x="0" y="0"/>
              <a:ext cx="6287715" cy="2637213"/>
            </a:xfrm>
            <a:custGeom>
              <a:avLst/>
              <a:gdLst/>
              <a:ahLst/>
              <a:cxnLst/>
              <a:rect l="l" t="t" r="r" b="b"/>
              <a:pathLst>
                <a:path w="6287715" h="2637213">
                  <a:moveTo>
                    <a:pt x="0" y="0"/>
                  </a:moveTo>
                  <a:lnTo>
                    <a:pt x="6287715" y="0"/>
                  </a:lnTo>
                  <a:lnTo>
                    <a:pt x="6287715" y="2637213"/>
                  </a:lnTo>
                  <a:lnTo>
                    <a:pt x="0" y="2637213"/>
                  </a:lnTo>
                  <a:close/>
                </a:path>
              </a:pathLst>
            </a:custGeom>
            <a:solidFill>
              <a:srgbClr val="FDD85D"/>
            </a:solidFill>
          </p:spPr>
          <p:txBody>
            <a:bodyPr/>
            <a:lstStyle/>
            <a:p>
              <a:endParaRPr lang="vi-VN"/>
            </a:p>
          </p:txBody>
        </p:sp>
      </p:grpSp>
      <p:sp>
        <p:nvSpPr>
          <p:cNvPr id="4" name="TextBox 4"/>
          <p:cNvSpPr txBox="1"/>
          <p:nvPr/>
        </p:nvSpPr>
        <p:spPr>
          <a:xfrm>
            <a:off x="342253" y="2944175"/>
            <a:ext cx="16917047" cy="6553200"/>
          </a:xfrm>
          <a:prstGeom prst="rect">
            <a:avLst/>
          </a:prstGeom>
        </p:spPr>
        <p:txBody>
          <a:bodyPr lIns="0" tIns="0" rIns="0" bIns="0" rtlCol="0" anchor="t">
            <a:spAutoFit/>
          </a:bodyPr>
          <a:lstStyle/>
          <a:p>
            <a:pPr algn="l">
              <a:lnSpc>
                <a:spcPts val="7199"/>
              </a:lnSpc>
            </a:pPr>
            <a:r>
              <a:rPr lang="en-US" sz="3999">
                <a:solidFill>
                  <a:srgbClr val="000000"/>
                </a:solidFill>
                <a:latin typeface="Noto Serif Display Bold"/>
                <a:ea typeface="Noto Serif Display Bold"/>
                <a:cs typeface="Noto Serif Display Bold"/>
                <a:sym typeface="Noto Serif Display Bold"/>
              </a:rPr>
              <a:t>Phương pháp giải mã:</a:t>
            </a:r>
          </a:p>
          <a:p>
            <a:pPr marL="755651" lvl="1" indent="-377825" algn="l">
              <a:lnSpc>
                <a:spcPts val="6300"/>
              </a:lnSpc>
              <a:buAutoNum type="arabicPeriod"/>
            </a:pPr>
            <a:r>
              <a:rPr lang="en-US" sz="3500">
                <a:solidFill>
                  <a:srgbClr val="000000"/>
                </a:solidFill>
                <a:latin typeface="Noto Serif Display"/>
                <a:ea typeface="Noto Serif Display"/>
                <a:cs typeface="Noto Serif Display"/>
                <a:sym typeface="Noto Serif Display"/>
              </a:rPr>
              <a:t>Tìm kiếm tham lam</a:t>
            </a:r>
          </a:p>
          <a:p>
            <a:pPr marL="755651" lvl="1" indent="-377825" algn="l">
              <a:lnSpc>
                <a:spcPts val="6300"/>
              </a:lnSpc>
              <a:buAutoNum type="arabicPeriod"/>
            </a:pPr>
            <a:r>
              <a:rPr lang="en-US" sz="3500">
                <a:solidFill>
                  <a:srgbClr val="000000"/>
                </a:solidFill>
                <a:latin typeface="Noto Serif Display"/>
                <a:ea typeface="Noto Serif Display"/>
                <a:cs typeface="Noto Serif Display"/>
                <a:sym typeface="Noto Serif Display"/>
              </a:rPr>
              <a:t>Tìm kiếm beam (kích thước beam = 10)</a:t>
            </a:r>
          </a:p>
          <a:p>
            <a:pPr marL="755651" lvl="1" indent="-377825" algn="l">
              <a:lnSpc>
                <a:spcPts val="6300"/>
              </a:lnSpc>
              <a:buAutoNum type="arabicPeriod"/>
            </a:pPr>
            <a:r>
              <a:rPr lang="en-US" sz="3500">
                <a:solidFill>
                  <a:srgbClr val="000000"/>
                </a:solidFill>
                <a:latin typeface="Noto Serif Display"/>
                <a:ea typeface="Noto Serif Display"/>
                <a:cs typeface="Noto Serif Display"/>
                <a:sym typeface="Noto Serif Display"/>
              </a:rPr>
              <a:t>Nucleus sampling (p = 0.95)</a:t>
            </a:r>
          </a:p>
          <a:p>
            <a:pPr marL="755651" lvl="1" indent="-377825" algn="l">
              <a:lnSpc>
                <a:spcPts val="6300"/>
              </a:lnSpc>
              <a:buAutoNum type="arabicPeriod"/>
            </a:pPr>
            <a:r>
              <a:rPr lang="en-US" sz="3500">
                <a:solidFill>
                  <a:srgbClr val="000000"/>
                </a:solidFill>
                <a:latin typeface="Noto Serif Display"/>
                <a:ea typeface="Noto Serif Display"/>
                <a:cs typeface="Noto Serif Display"/>
                <a:sym typeface="Noto Serif Display"/>
              </a:rPr>
              <a:t>Tìm kiếm tương phản (k = 5, α = 0.6)</a:t>
            </a:r>
          </a:p>
          <a:p>
            <a:pPr algn="l">
              <a:lnSpc>
                <a:spcPts val="7199"/>
              </a:lnSpc>
            </a:pPr>
            <a:r>
              <a:rPr lang="en-US" sz="3999">
                <a:solidFill>
                  <a:srgbClr val="000000"/>
                </a:solidFill>
                <a:latin typeface="Noto Serif Display Bold"/>
                <a:ea typeface="Noto Serif Display Bold"/>
                <a:cs typeface="Noto Serif Display Bold"/>
                <a:sym typeface="Noto Serif Display Bold"/>
              </a:rPr>
              <a:t>Đánh giá:                              </a:t>
            </a:r>
          </a:p>
          <a:p>
            <a:pPr marL="755651" lvl="1" indent="-377825" algn="l">
              <a:lnSpc>
                <a:spcPts val="6300"/>
              </a:lnSpc>
              <a:buFont typeface="Arial"/>
              <a:buChar char="•"/>
            </a:pPr>
            <a:r>
              <a:rPr lang="en-US" sz="3500">
                <a:solidFill>
                  <a:srgbClr val="000000"/>
                </a:solidFill>
                <a:latin typeface="Noto Serif Display"/>
                <a:ea typeface="Noto Serif Display"/>
                <a:cs typeface="Noto Serif Display"/>
                <a:sym typeface="Noto Serif Display"/>
              </a:rPr>
              <a:t>Đánh giá từ con người trên 200 ngữ cảnh hội thoại</a:t>
            </a:r>
          </a:p>
          <a:p>
            <a:pPr marL="755651" lvl="1" indent="-377825" algn="l">
              <a:lnSpc>
                <a:spcPts val="6300"/>
              </a:lnSpc>
              <a:buFont typeface="Arial"/>
              <a:buChar char="•"/>
            </a:pPr>
            <a:r>
              <a:rPr lang="en-US" sz="3500">
                <a:solidFill>
                  <a:srgbClr val="000000"/>
                </a:solidFill>
                <a:latin typeface="Noto Serif Display"/>
                <a:ea typeface="Noto Serif Display"/>
                <a:cs typeface="Noto Serif Display"/>
                <a:sym typeface="Noto Serif Display"/>
              </a:rPr>
              <a:t>Ba chiều: (i) sự nhất quán, (ii) sự trôi chảy, (iii) tính thông tin</a:t>
            </a:r>
          </a:p>
        </p:txBody>
      </p:sp>
      <p:sp>
        <p:nvSpPr>
          <p:cNvPr id="5" name="TextBox 5"/>
          <p:cNvSpPr txBox="1"/>
          <p:nvPr/>
        </p:nvSpPr>
        <p:spPr>
          <a:xfrm>
            <a:off x="269805" y="504145"/>
            <a:ext cx="16226194" cy="1925411"/>
          </a:xfrm>
          <a:prstGeom prst="rect">
            <a:avLst/>
          </a:prstGeom>
        </p:spPr>
        <p:txBody>
          <a:bodyPr lIns="0" tIns="0" rIns="0" bIns="0" rtlCol="0" anchor="t">
            <a:spAutoFit/>
          </a:bodyPr>
          <a:lstStyle/>
          <a:p>
            <a:pPr algn="l">
              <a:lnSpc>
                <a:spcPts val="7799"/>
              </a:lnSpc>
            </a:pPr>
            <a:r>
              <a:rPr lang="en-US" sz="5571">
                <a:solidFill>
                  <a:srgbClr val="000000"/>
                </a:solidFill>
                <a:latin typeface="DejaVu Serif Bold"/>
                <a:ea typeface="DejaVu Serif Bold"/>
                <a:cs typeface="DejaVu Serif Bold"/>
                <a:sym typeface="DejaVu Serif Bold"/>
              </a:rPr>
              <a:t>2. Open-domain Dialogue Generation (Tạo đối thoại miền mở)</a:t>
            </a: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2231854" y="1311973"/>
            <a:ext cx="13824292" cy="5206341"/>
            <a:chOff x="0" y="0"/>
            <a:chExt cx="3330037" cy="1254119"/>
          </a:xfrm>
        </p:grpSpPr>
        <p:sp>
          <p:nvSpPr>
            <p:cNvPr id="3" name="Freeform 3"/>
            <p:cNvSpPr/>
            <p:nvPr/>
          </p:nvSpPr>
          <p:spPr>
            <a:xfrm>
              <a:off x="0" y="0"/>
              <a:ext cx="3330037" cy="1254119"/>
            </a:xfrm>
            <a:custGeom>
              <a:avLst/>
              <a:gdLst/>
              <a:ahLst/>
              <a:cxnLst/>
              <a:rect l="l" t="t" r="r" b="b"/>
              <a:pathLst>
                <a:path w="3330037" h="1254119">
                  <a:moveTo>
                    <a:pt x="0" y="0"/>
                  </a:moveTo>
                  <a:lnTo>
                    <a:pt x="3330037" y="0"/>
                  </a:lnTo>
                  <a:lnTo>
                    <a:pt x="3330037" y="1254119"/>
                  </a:lnTo>
                  <a:lnTo>
                    <a:pt x="0" y="1254119"/>
                  </a:lnTo>
                  <a:close/>
                </a:path>
              </a:pathLst>
            </a:custGeom>
            <a:solidFill>
              <a:srgbClr val="FEFEFE"/>
            </a:solidFill>
          </p:spPr>
          <p:txBody>
            <a:bodyPr/>
            <a:lstStyle/>
            <a:p>
              <a:endParaRPr lang="vi-VN"/>
            </a:p>
          </p:txBody>
        </p:sp>
        <p:sp>
          <p:nvSpPr>
            <p:cNvPr id="4" name="TextBox 4"/>
            <p:cNvSpPr txBox="1"/>
            <p:nvPr/>
          </p:nvSpPr>
          <p:spPr>
            <a:xfrm>
              <a:off x="0" y="-47625"/>
              <a:ext cx="3330037" cy="1301744"/>
            </a:xfrm>
            <a:prstGeom prst="rect">
              <a:avLst/>
            </a:prstGeom>
          </p:spPr>
          <p:txBody>
            <a:bodyPr lIns="50800" tIns="50800" rIns="50800" bIns="50800" rtlCol="0" anchor="ctr"/>
            <a:lstStyle/>
            <a:p>
              <a:pPr algn="ctr">
                <a:lnSpc>
                  <a:spcPts val="3268"/>
                </a:lnSpc>
              </a:pPr>
              <a:endParaRPr/>
            </a:p>
          </p:txBody>
        </p:sp>
      </p:grpSp>
      <p:sp>
        <p:nvSpPr>
          <p:cNvPr id="5" name="Freeform 5"/>
          <p:cNvSpPr/>
          <p:nvPr/>
        </p:nvSpPr>
        <p:spPr>
          <a:xfrm>
            <a:off x="2231854" y="1311973"/>
            <a:ext cx="13824292" cy="5206341"/>
          </a:xfrm>
          <a:custGeom>
            <a:avLst/>
            <a:gdLst/>
            <a:ahLst/>
            <a:cxnLst/>
            <a:rect l="l" t="t" r="r" b="b"/>
            <a:pathLst>
              <a:path w="13824292" h="5206341">
                <a:moveTo>
                  <a:pt x="0" y="0"/>
                </a:moveTo>
                <a:lnTo>
                  <a:pt x="13824292" y="0"/>
                </a:lnTo>
                <a:lnTo>
                  <a:pt x="13824292" y="5206341"/>
                </a:lnTo>
                <a:lnTo>
                  <a:pt x="0" y="5206341"/>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744440" y="536962"/>
            <a:ext cx="2016413" cy="665480"/>
          </a:xfrm>
          <a:prstGeom prst="rect">
            <a:avLst/>
          </a:prstGeom>
        </p:spPr>
        <p:txBody>
          <a:bodyPr lIns="0" tIns="0" rIns="0" bIns="0" rtlCol="0" anchor="t">
            <a:spAutoFit/>
          </a:bodyPr>
          <a:lstStyle/>
          <a:p>
            <a:pPr algn="l">
              <a:lnSpc>
                <a:spcPts val="5319"/>
              </a:lnSpc>
            </a:pPr>
            <a:r>
              <a:rPr lang="en-US" sz="3799" u="sng">
                <a:solidFill>
                  <a:srgbClr val="000000"/>
                </a:solidFill>
                <a:latin typeface="Arimo Bold"/>
                <a:ea typeface="Arimo Bold"/>
                <a:cs typeface="Arimo Bold"/>
                <a:sym typeface="Arimo Bold"/>
              </a:rPr>
              <a:t>Kết quả:</a:t>
            </a:r>
          </a:p>
        </p:txBody>
      </p:sp>
      <p:sp>
        <p:nvSpPr>
          <p:cNvPr id="7" name="TextBox 7"/>
          <p:cNvSpPr txBox="1"/>
          <p:nvPr/>
        </p:nvSpPr>
        <p:spPr>
          <a:xfrm>
            <a:off x="3243596" y="6662123"/>
            <a:ext cx="11800808" cy="529591"/>
          </a:xfrm>
          <a:prstGeom prst="rect">
            <a:avLst/>
          </a:prstGeom>
        </p:spPr>
        <p:txBody>
          <a:bodyPr lIns="0" tIns="0" rIns="0" bIns="0" rtlCol="0" anchor="t">
            <a:spAutoFit/>
          </a:bodyPr>
          <a:lstStyle/>
          <a:p>
            <a:pPr algn="ctr">
              <a:lnSpc>
                <a:spcPts val="4319"/>
              </a:lnSpc>
              <a:spcBef>
                <a:spcPct val="0"/>
              </a:spcBef>
            </a:pPr>
            <a:r>
              <a:rPr lang="en-US" sz="2699">
                <a:solidFill>
                  <a:srgbClr val="000000"/>
                </a:solidFill>
                <a:latin typeface="Arimo"/>
                <a:ea typeface="Arimo"/>
                <a:cs typeface="Arimo"/>
                <a:sym typeface="Arimo"/>
              </a:rPr>
              <a:t>Bảng 3: Kết quả đánh giá từ con người</a:t>
            </a:r>
          </a:p>
        </p:txBody>
      </p:sp>
      <p:sp>
        <p:nvSpPr>
          <p:cNvPr id="8" name="TextBox 8"/>
          <p:cNvSpPr txBox="1"/>
          <p:nvPr/>
        </p:nvSpPr>
        <p:spPr>
          <a:xfrm>
            <a:off x="1028700" y="7235825"/>
            <a:ext cx="16230600" cy="2701290"/>
          </a:xfrm>
          <a:prstGeom prst="rect">
            <a:avLst/>
          </a:prstGeom>
        </p:spPr>
        <p:txBody>
          <a:bodyPr lIns="0" tIns="0" rIns="0" bIns="0" rtlCol="0" anchor="t">
            <a:spAutoFit/>
          </a:bodyPr>
          <a:lstStyle/>
          <a:p>
            <a:pPr marL="582928" lvl="1" indent="-291464" algn="just">
              <a:lnSpc>
                <a:spcPts val="4319"/>
              </a:lnSpc>
              <a:buFont typeface="Arial"/>
              <a:buChar char="•"/>
            </a:pPr>
            <a:r>
              <a:rPr lang="en-US" sz="2699">
                <a:solidFill>
                  <a:srgbClr val="000000"/>
                </a:solidFill>
                <a:latin typeface="Arimo"/>
                <a:ea typeface="Arimo"/>
                <a:cs typeface="Arimo"/>
                <a:sym typeface="Arimo"/>
              </a:rPr>
              <a:t>Hệ số kappa Fleiss đo sự đồng nhất mạnh mẽ giữa các người đánh giá</a:t>
            </a:r>
          </a:p>
          <a:p>
            <a:pPr marL="582928" lvl="1" indent="-291464" algn="just">
              <a:lnSpc>
                <a:spcPts val="4319"/>
              </a:lnSpc>
              <a:buFont typeface="Arial"/>
              <a:buChar char="•"/>
            </a:pPr>
            <a:r>
              <a:rPr lang="en-US" sz="2699">
                <a:solidFill>
                  <a:srgbClr val="000000"/>
                </a:solidFill>
                <a:latin typeface="Arimo"/>
                <a:ea typeface="Arimo"/>
                <a:cs typeface="Arimo"/>
                <a:sym typeface="Arimo"/>
              </a:rPr>
              <a:t>SimCTG + tìm kiếm tương phản vượt trội so với các phương pháp khác trên cả hai bộ dữ liệu</a:t>
            </a:r>
          </a:p>
          <a:p>
            <a:pPr marL="582928" lvl="1" indent="-291464" algn="just">
              <a:lnSpc>
                <a:spcPts val="4319"/>
              </a:lnSpc>
              <a:buFont typeface="Arial"/>
              <a:buChar char="•"/>
            </a:pPr>
            <a:r>
              <a:rPr lang="en-US" sz="2699">
                <a:solidFill>
                  <a:srgbClr val="000000"/>
                </a:solidFill>
                <a:latin typeface="Arimo"/>
                <a:ea typeface="Arimo"/>
                <a:cs typeface="Arimo"/>
                <a:sym typeface="Arimo"/>
              </a:rPr>
              <a:t>SimCTG + tìm kiếm tương phản trên bộ dữ liệu LCCC vượt trội so với hiệu suất của con người về chỉ số trôi chảy</a:t>
            </a:r>
          </a:p>
          <a:p>
            <a:pPr marL="582928" lvl="1" indent="-291464" algn="just">
              <a:lnSpc>
                <a:spcPts val="4319"/>
              </a:lnSpc>
              <a:buFont typeface="Arial"/>
              <a:buChar char="•"/>
            </a:pPr>
            <a:r>
              <a:rPr lang="en-US" sz="2699">
                <a:solidFill>
                  <a:srgbClr val="000000"/>
                </a:solidFill>
                <a:latin typeface="Arimo"/>
                <a:ea typeface="Arimo"/>
                <a:cs typeface="Arimo"/>
                <a:sym typeface="Arimo"/>
              </a:rPr>
              <a:t>MLE với tìm kiếm tương phản cũng cho hiệu suất đáng kể</a:t>
            </a:r>
          </a:p>
        </p:txBody>
      </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343975"/>
            <a:ext cx="18288000" cy="8699111"/>
            <a:chOff x="0" y="0"/>
            <a:chExt cx="6287715" cy="2990897"/>
          </a:xfrm>
        </p:grpSpPr>
        <p:sp>
          <p:nvSpPr>
            <p:cNvPr id="3" name="Freeform 3"/>
            <p:cNvSpPr/>
            <p:nvPr/>
          </p:nvSpPr>
          <p:spPr>
            <a:xfrm>
              <a:off x="0" y="0"/>
              <a:ext cx="6287715" cy="2990897"/>
            </a:xfrm>
            <a:custGeom>
              <a:avLst/>
              <a:gdLst/>
              <a:ahLst/>
              <a:cxnLst/>
              <a:rect l="l" t="t" r="r" b="b"/>
              <a:pathLst>
                <a:path w="6287715" h="2990897">
                  <a:moveTo>
                    <a:pt x="0" y="0"/>
                  </a:moveTo>
                  <a:lnTo>
                    <a:pt x="6287715" y="0"/>
                  </a:lnTo>
                  <a:lnTo>
                    <a:pt x="6287715" y="2990897"/>
                  </a:lnTo>
                  <a:lnTo>
                    <a:pt x="0" y="2990897"/>
                  </a:lnTo>
                  <a:close/>
                </a:path>
              </a:pathLst>
            </a:custGeom>
            <a:solidFill>
              <a:srgbClr val="FDD85D"/>
            </a:solidFill>
          </p:spPr>
          <p:txBody>
            <a:bodyPr/>
            <a:lstStyle/>
            <a:p>
              <a:endParaRPr lang="vi-VN"/>
            </a:p>
          </p:txBody>
        </p:sp>
      </p:grpSp>
      <p:sp>
        <p:nvSpPr>
          <p:cNvPr id="4" name="TextBox 4"/>
          <p:cNvSpPr txBox="1"/>
          <p:nvPr/>
        </p:nvSpPr>
        <p:spPr>
          <a:xfrm>
            <a:off x="342253" y="1502531"/>
            <a:ext cx="16917047" cy="8153400"/>
          </a:xfrm>
          <a:prstGeom prst="rect">
            <a:avLst/>
          </a:prstGeom>
        </p:spPr>
        <p:txBody>
          <a:bodyPr lIns="0" tIns="0" rIns="0" bIns="0" rtlCol="0" anchor="t">
            <a:spAutoFit/>
          </a:bodyPr>
          <a:lstStyle/>
          <a:p>
            <a:pPr algn="l">
              <a:lnSpc>
                <a:spcPts val="7199"/>
              </a:lnSpc>
            </a:pPr>
            <a:r>
              <a:rPr lang="en-US" sz="3999">
                <a:solidFill>
                  <a:srgbClr val="000000"/>
                </a:solidFill>
                <a:latin typeface="Noto Serif Display Bold"/>
                <a:ea typeface="Noto Serif Display Bold"/>
                <a:cs typeface="Noto Serif Display Bold"/>
                <a:sym typeface="Noto Serif Display Bold"/>
              </a:rPr>
              <a:t>Phương pháp giải mã:</a:t>
            </a:r>
          </a:p>
          <a:p>
            <a:pPr marL="755651" lvl="1" indent="-377825" algn="l">
              <a:lnSpc>
                <a:spcPts val="6300"/>
              </a:lnSpc>
              <a:buAutoNum type="arabicPeriod"/>
            </a:pPr>
            <a:r>
              <a:rPr lang="en-US" sz="3500">
                <a:solidFill>
                  <a:srgbClr val="000000"/>
                </a:solidFill>
                <a:latin typeface="Arimo"/>
                <a:ea typeface="Arimo"/>
                <a:cs typeface="Arimo"/>
                <a:sym typeface="Arimo"/>
              </a:rPr>
              <a:t>Tìm kiếm tham lam</a:t>
            </a:r>
          </a:p>
          <a:p>
            <a:pPr marL="755651" lvl="1" indent="-377825" algn="l">
              <a:lnSpc>
                <a:spcPts val="6300"/>
              </a:lnSpc>
              <a:buAutoNum type="arabicPeriod"/>
            </a:pPr>
            <a:r>
              <a:rPr lang="en-US" sz="3500">
                <a:solidFill>
                  <a:srgbClr val="000000"/>
                </a:solidFill>
                <a:latin typeface="Arimo"/>
                <a:ea typeface="Arimo"/>
                <a:cs typeface="Arimo"/>
                <a:sym typeface="Arimo"/>
              </a:rPr>
              <a:t>Tìm kiếm beam (kích thước beam = 10)</a:t>
            </a:r>
          </a:p>
          <a:p>
            <a:pPr marL="755651" lvl="1" indent="-377825" algn="l">
              <a:lnSpc>
                <a:spcPts val="6300"/>
              </a:lnSpc>
              <a:buAutoNum type="arabicPeriod"/>
            </a:pPr>
            <a:r>
              <a:rPr lang="en-US" sz="3500">
                <a:solidFill>
                  <a:srgbClr val="000000"/>
                </a:solidFill>
                <a:latin typeface="Arimo"/>
                <a:ea typeface="Arimo"/>
                <a:cs typeface="Arimo"/>
                <a:sym typeface="Arimo"/>
              </a:rPr>
              <a:t>Nucleus sampling (p = 0.95)</a:t>
            </a:r>
          </a:p>
          <a:p>
            <a:pPr marL="755651" lvl="1" indent="-377825" algn="l">
              <a:lnSpc>
                <a:spcPts val="6300"/>
              </a:lnSpc>
              <a:buAutoNum type="arabicPeriod"/>
            </a:pPr>
            <a:r>
              <a:rPr lang="en-US" sz="3500">
                <a:solidFill>
                  <a:srgbClr val="000000"/>
                </a:solidFill>
                <a:latin typeface="Arimo"/>
                <a:ea typeface="Arimo"/>
                <a:cs typeface="Arimo"/>
                <a:sym typeface="Arimo"/>
              </a:rPr>
              <a:t>Tìm kiếm tương phản (k = 3, α = 0.6)</a:t>
            </a:r>
          </a:p>
          <a:p>
            <a:pPr algn="l">
              <a:lnSpc>
                <a:spcPts val="7199"/>
              </a:lnSpc>
            </a:pPr>
            <a:r>
              <a:rPr lang="en-US" sz="3999">
                <a:solidFill>
                  <a:srgbClr val="000000"/>
                </a:solidFill>
                <a:latin typeface="Noto Serif Display Bold"/>
                <a:ea typeface="Noto Serif Display Bold"/>
                <a:cs typeface="Noto Serif Display Bold"/>
                <a:sym typeface="Noto Serif Display Bold"/>
              </a:rPr>
              <a:t>Đánh giá:                              </a:t>
            </a:r>
          </a:p>
          <a:p>
            <a:pPr marL="755651" lvl="1" indent="-377825" algn="just">
              <a:lnSpc>
                <a:spcPts val="6300"/>
              </a:lnSpc>
              <a:buFont typeface="Arial"/>
              <a:buChar char="•"/>
            </a:pPr>
            <a:r>
              <a:rPr lang="en-US" sz="3500">
                <a:solidFill>
                  <a:srgbClr val="000000"/>
                </a:solidFill>
                <a:latin typeface="Arimo"/>
                <a:ea typeface="Arimo"/>
                <a:cs typeface="Arimo"/>
                <a:sym typeface="Arimo"/>
              </a:rPr>
              <a:t>Sử dụng 2 chỉ số BLEU (Bilingual Evaluation Understudy) và ROUGE (Recall-Oriented Understudy for Gisting Evaluation) để đánh giá chất lượng của văn bản được sinh ra, đặc biệt trong các nhiệm vụ như dịch máy, tóm tắt văn bản, và sinh văn bản</a:t>
            </a:r>
          </a:p>
        </p:txBody>
      </p:sp>
      <p:sp>
        <p:nvSpPr>
          <p:cNvPr id="5" name="TextBox 5"/>
          <p:cNvSpPr txBox="1"/>
          <p:nvPr/>
        </p:nvSpPr>
        <p:spPr>
          <a:xfrm>
            <a:off x="269805" y="504145"/>
            <a:ext cx="16226194" cy="944336"/>
          </a:xfrm>
          <a:prstGeom prst="rect">
            <a:avLst/>
          </a:prstGeom>
        </p:spPr>
        <p:txBody>
          <a:bodyPr lIns="0" tIns="0" rIns="0" bIns="0" rtlCol="0" anchor="t">
            <a:spAutoFit/>
          </a:bodyPr>
          <a:lstStyle/>
          <a:p>
            <a:pPr algn="l">
              <a:lnSpc>
                <a:spcPts val="7799"/>
              </a:lnSpc>
            </a:pPr>
            <a:r>
              <a:rPr lang="en-US" sz="5571">
                <a:solidFill>
                  <a:srgbClr val="000000"/>
                </a:solidFill>
                <a:latin typeface="DejaVu Serif Bold"/>
                <a:ea typeface="DejaVu Serif Bold"/>
                <a:cs typeface="DejaVu Serif Bold"/>
                <a:sym typeface="DejaVu Serif Bold"/>
              </a:rPr>
              <a:t>3. Thực nghiệm của nhóm</a:t>
            </a: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sp>
        <p:nvSpPr>
          <p:cNvPr id="2" name="Freeform 2"/>
          <p:cNvSpPr/>
          <p:nvPr/>
        </p:nvSpPr>
        <p:spPr>
          <a:xfrm>
            <a:off x="7385051" y="0"/>
            <a:ext cx="11897699" cy="10287000"/>
          </a:xfrm>
          <a:custGeom>
            <a:avLst/>
            <a:gdLst/>
            <a:ahLst/>
            <a:cxnLst/>
            <a:rect l="l" t="t" r="r" b="b"/>
            <a:pathLst>
              <a:path w="11897699" h="10287000">
                <a:moveTo>
                  <a:pt x="0" y="0"/>
                </a:moveTo>
                <a:lnTo>
                  <a:pt x="11897699" y="0"/>
                </a:lnTo>
                <a:lnTo>
                  <a:pt x="11897699"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AutoShape 3"/>
          <p:cNvSpPr/>
          <p:nvPr/>
        </p:nvSpPr>
        <p:spPr>
          <a:xfrm>
            <a:off x="10700528" y="2429736"/>
            <a:ext cx="9069" cy="9935222"/>
          </a:xfrm>
          <a:prstGeom prst="line">
            <a:avLst/>
          </a:prstGeom>
          <a:ln w="19050" cap="rnd">
            <a:solidFill>
              <a:srgbClr val="6D86DD"/>
            </a:solidFill>
            <a:prstDash val="solid"/>
            <a:headEnd type="none" w="sm" len="sm"/>
            <a:tailEnd type="none" w="sm" len="sm"/>
          </a:ln>
        </p:spPr>
        <p:txBody>
          <a:bodyPr/>
          <a:lstStyle/>
          <a:p>
            <a:endParaRPr lang="vi-VN"/>
          </a:p>
        </p:txBody>
      </p:sp>
      <p:grpSp>
        <p:nvGrpSpPr>
          <p:cNvPr id="4" name="Group 4"/>
          <p:cNvGrpSpPr/>
          <p:nvPr/>
        </p:nvGrpSpPr>
        <p:grpSpPr>
          <a:xfrm>
            <a:off x="10538455" y="2105887"/>
            <a:ext cx="323850" cy="32385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txBody>
            <a:bodyPr/>
            <a:lstStyle/>
            <a:p>
              <a:endParaRPr lang="vi-VN"/>
            </a:p>
          </p:txBody>
        </p:sp>
      </p:grpSp>
      <p:grpSp>
        <p:nvGrpSpPr>
          <p:cNvPr id="6" name="Group 6"/>
          <p:cNvGrpSpPr/>
          <p:nvPr/>
        </p:nvGrpSpPr>
        <p:grpSpPr>
          <a:xfrm>
            <a:off x="10529078" y="6084076"/>
            <a:ext cx="323850" cy="32385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txBody>
            <a:bodyPr/>
            <a:lstStyle/>
            <a:p>
              <a:endParaRPr lang="vi-VN"/>
            </a:p>
          </p:txBody>
        </p:sp>
      </p:grpSp>
      <p:sp>
        <p:nvSpPr>
          <p:cNvPr id="8" name="Freeform 8"/>
          <p:cNvSpPr/>
          <p:nvPr/>
        </p:nvSpPr>
        <p:spPr>
          <a:xfrm>
            <a:off x="-3959722" y="-357035"/>
            <a:ext cx="5566999" cy="4711261"/>
          </a:xfrm>
          <a:custGeom>
            <a:avLst/>
            <a:gdLst/>
            <a:ahLst/>
            <a:cxnLst/>
            <a:rect l="l" t="t" r="r" b="b"/>
            <a:pathLst>
              <a:path w="5566999" h="4711261">
                <a:moveTo>
                  <a:pt x="0" y="0"/>
                </a:moveTo>
                <a:lnTo>
                  <a:pt x="5566999" y="0"/>
                </a:lnTo>
                <a:lnTo>
                  <a:pt x="5566999" y="4711262"/>
                </a:lnTo>
                <a:lnTo>
                  <a:pt x="0" y="4711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9" name="TextBox 9"/>
          <p:cNvSpPr txBox="1"/>
          <p:nvPr/>
        </p:nvSpPr>
        <p:spPr>
          <a:xfrm>
            <a:off x="11313791" y="2182087"/>
            <a:ext cx="6130316" cy="1717675"/>
          </a:xfrm>
          <a:prstGeom prst="rect">
            <a:avLst/>
          </a:prstGeom>
        </p:spPr>
        <p:txBody>
          <a:bodyPr lIns="0" tIns="0" rIns="0" bIns="0" rtlCol="0" anchor="t">
            <a:spAutoFit/>
          </a:bodyPr>
          <a:lstStyle/>
          <a:p>
            <a:pPr marL="0" lvl="1" indent="0" algn="l">
              <a:lnSpc>
                <a:spcPts val="6949"/>
              </a:lnSpc>
              <a:spcBef>
                <a:spcPct val="0"/>
              </a:spcBef>
            </a:pPr>
            <a:r>
              <a:rPr lang="en-US" sz="4999">
                <a:solidFill>
                  <a:srgbClr val="000000"/>
                </a:solidFill>
                <a:latin typeface="Noto Serif Display Semi-Bold"/>
                <a:ea typeface="Noto Serif Display Semi-Bold"/>
                <a:cs typeface="Noto Serif Display Semi-Bold"/>
                <a:sym typeface="Noto Serif Display Semi-Bold"/>
              </a:rPr>
              <a:t>4.1 . Tóm tắt các kết quả chính</a:t>
            </a:r>
          </a:p>
        </p:txBody>
      </p:sp>
      <p:sp>
        <p:nvSpPr>
          <p:cNvPr id="10" name="TextBox 10"/>
          <p:cNvSpPr txBox="1"/>
          <p:nvPr/>
        </p:nvSpPr>
        <p:spPr>
          <a:xfrm>
            <a:off x="11313791" y="5998351"/>
            <a:ext cx="6130316" cy="3470275"/>
          </a:xfrm>
          <a:prstGeom prst="rect">
            <a:avLst/>
          </a:prstGeom>
        </p:spPr>
        <p:txBody>
          <a:bodyPr lIns="0" tIns="0" rIns="0" bIns="0" rtlCol="0" anchor="t">
            <a:spAutoFit/>
          </a:bodyPr>
          <a:lstStyle/>
          <a:p>
            <a:pPr algn="l">
              <a:lnSpc>
                <a:spcPts val="6950"/>
              </a:lnSpc>
            </a:pPr>
            <a:r>
              <a:rPr lang="en-US" sz="5000">
                <a:solidFill>
                  <a:srgbClr val="000000"/>
                </a:solidFill>
                <a:latin typeface="Noto Serif Display Semi-Bold"/>
                <a:ea typeface="Noto Serif Display Semi-Bold"/>
                <a:cs typeface="Noto Serif Display Semi-Bold"/>
                <a:sym typeface="Noto Serif Display Semi-Bold"/>
              </a:rPr>
              <a:t>4.2.  Những đóng góp chính của bài báo</a:t>
            </a:r>
          </a:p>
          <a:p>
            <a:pPr marL="0" lvl="1" indent="0" algn="l">
              <a:lnSpc>
                <a:spcPts val="6950"/>
              </a:lnSpc>
              <a:spcBef>
                <a:spcPct val="0"/>
              </a:spcBef>
            </a:pPr>
            <a:endParaRPr lang="en-US" sz="5000">
              <a:solidFill>
                <a:srgbClr val="000000"/>
              </a:solidFill>
              <a:latin typeface="Noto Serif Display Semi-Bold"/>
              <a:ea typeface="Noto Serif Display Semi-Bold"/>
              <a:cs typeface="Noto Serif Display Semi-Bold"/>
              <a:sym typeface="Noto Serif Display Semi-Bold"/>
            </a:endParaRPr>
          </a:p>
        </p:txBody>
      </p:sp>
      <p:sp>
        <p:nvSpPr>
          <p:cNvPr id="11" name="TextBox 11"/>
          <p:cNvSpPr txBox="1"/>
          <p:nvPr/>
        </p:nvSpPr>
        <p:spPr>
          <a:xfrm>
            <a:off x="430900" y="4430427"/>
            <a:ext cx="6224431" cy="1006739"/>
          </a:xfrm>
          <a:prstGeom prst="rect">
            <a:avLst/>
          </a:prstGeom>
        </p:spPr>
        <p:txBody>
          <a:bodyPr lIns="0" tIns="0" rIns="0" bIns="0" rtlCol="0" anchor="t">
            <a:spAutoFit/>
          </a:bodyPr>
          <a:lstStyle/>
          <a:p>
            <a:pPr marL="0" lvl="0" indent="0" algn="ctr">
              <a:lnSpc>
                <a:spcPts val="7766"/>
              </a:lnSpc>
              <a:spcBef>
                <a:spcPct val="0"/>
              </a:spcBef>
            </a:pPr>
            <a:r>
              <a:rPr lang="en-US" sz="7125">
                <a:solidFill>
                  <a:srgbClr val="000000"/>
                </a:solidFill>
                <a:latin typeface="Noto Serif Display Semi-Bold"/>
                <a:ea typeface="Noto Serif Display Semi-Bold"/>
                <a:cs typeface="Noto Serif Display Semi-Bold"/>
                <a:sym typeface="Noto Serif Display Semi-Bold"/>
              </a:rPr>
              <a:t>IV. Kết Luận</a:t>
            </a:r>
          </a:p>
        </p:txBody>
      </p:sp>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5069" y="0"/>
            <a:ext cx="5128480" cy="10287000"/>
            <a:chOff x="0" y="0"/>
            <a:chExt cx="1870883" cy="3752725"/>
          </a:xfrm>
        </p:grpSpPr>
        <p:sp>
          <p:nvSpPr>
            <p:cNvPr id="3" name="Freeform 3"/>
            <p:cNvSpPr/>
            <p:nvPr/>
          </p:nvSpPr>
          <p:spPr>
            <a:xfrm>
              <a:off x="0" y="0"/>
              <a:ext cx="1870883" cy="3752726"/>
            </a:xfrm>
            <a:custGeom>
              <a:avLst/>
              <a:gdLst/>
              <a:ahLst/>
              <a:cxnLst/>
              <a:rect l="l" t="t" r="r" b="b"/>
              <a:pathLst>
                <a:path w="1870883" h="3752726">
                  <a:moveTo>
                    <a:pt x="0" y="0"/>
                  </a:moveTo>
                  <a:lnTo>
                    <a:pt x="1870883" y="0"/>
                  </a:lnTo>
                  <a:lnTo>
                    <a:pt x="1870883" y="3752726"/>
                  </a:lnTo>
                  <a:lnTo>
                    <a:pt x="0" y="3752726"/>
                  </a:lnTo>
                  <a:close/>
                </a:path>
              </a:pathLst>
            </a:custGeom>
            <a:solidFill>
              <a:srgbClr val="FDD85D"/>
            </a:solidFill>
          </p:spPr>
          <p:txBody>
            <a:bodyPr/>
            <a:lstStyle/>
            <a:p>
              <a:endParaRPr lang="vi-VN"/>
            </a:p>
          </p:txBody>
        </p:sp>
      </p:grpSp>
      <p:grpSp>
        <p:nvGrpSpPr>
          <p:cNvPr id="4" name="Group 4"/>
          <p:cNvGrpSpPr/>
          <p:nvPr/>
        </p:nvGrpSpPr>
        <p:grpSpPr>
          <a:xfrm>
            <a:off x="-950541" y="-243035"/>
            <a:ext cx="5543952" cy="8185896"/>
            <a:chOff x="0" y="0"/>
            <a:chExt cx="4265315" cy="6297930"/>
          </a:xfrm>
        </p:grpSpPr>
        <p:sp>
          <p:nvSpPr>
            <p:cNvPr id="5" name="Freeform 5"/>
            <p:cNvSpPr/>
            <p:nvPr/>
          </p:nvSpPr>
          <p:spPr>
            <a:xfrm>
              <a:off x="0" y="0"/>
              <a:ext cx="4265314" cy="6297930"/>
            </a:xfrm>
            <a:custGeom>
              <a:avLst/>
              <a:gdLst/>
              <a:ahLst/>
              <a:cxnLst/>
              <a:rect l="l" t="t" r="r" b="b"/>
              <a:pathLst>
                <a:path w="4265314" h="6297930">
                  <a:moveTo>
                    <a:pt x="0" y="0"/>
                  </a:moveTo>
                  <a:lnTo>
                    <a:pt x="0" y="4345940"/>
                  </a:lnTo>
                  <a:cubicBezTo>
                    <a:pt x="0" y="5424170"/>
                    <a:pt x="562172" y="6297930"/>
                    <a:pt x="1255898" y="6297930"/>
                  </a:cubicBezTo>
                  <a:cubicBezTo>
                    <a:pt x="1894061" y="6297930"/>
                    <a:pt x="2421914" y="5557520"/>
                    <a:pt x="2501174" y="4598670"/>
                  </a:cubicBezTo>
                  <a:lnTo>
                    <a:pt x="4265314" y="6297930"/>
                  </a:lnTo>
                  <a:lnTo>
                    <a:pt x="4265314" y="4677410"/>
                  </a:lnTo>
                  <a:cubicBezTo>
                    <a:pt x="4265314" y="2094230"/>
                    <a:pt x="2917900" y="0"/>
                    <a:pt x="1255898" y="0"/>
                  </a:cubicBezTo>
                  <a:lnTo>
                    <a:pt x="0" y="0"/>
                  </a:lnTo>
                  <a:close/>
                </a:path>
              </a:pathLst>
            </a:custGeom>
            <a:blipFill>
              <a:blip r:embed="rId2"/>
              <a:stretch>
                <a:fillRect l="-55534" t="-1464" r="-69191"/>
              </a:stretch>
            </a:blipFill>
          </p:spPr>
          <p:txBody>
            <a:bodyPr/>
            <a:lstStyle/>
            <a:p>
              <a:endParaRPr lang="vi-VN"/>
            </a:p>
          </p:txBody>
        </p:sp>
      </p:grpSp>
      <p:grpSp>
        <p:nvGrpSpPr>
          <p:cNvPr id="6" name="Group 6"/>
          <p:cNvGrpSpPr/>
          <p:nvPr/>
        </p:nvGrpSpPr>
        <p:grpSpPr>
          <a:xfrm>
            <a:off x="5435948" y="2061288"/>
            <a:ext cx="11823352" cy="3326732"/>
            <a:chOff x="0" y="0"/>
            <a:chExt cx="15764470" cy="4435642"/>
          </a:xfrm>
        </p:grpSpPr>
        <p:sp>
          <p:nvSpPr>
            <p:cNvPr id="7" name="TextBox 7"/>
            <p:cNvSpPr txBox="1"/>
            <p:nvPr/>
          </p:nvSpPr>
          <p:spPr>
            <a:xfrm>
              <a:off x="0" y="0"/>
              <a:ext cx="15764470" cy="914400"/>
            </a:xfrm>
            <a:prstGeom prst="rect">
              <a:avLst/>
            </a:prstGeom>
          </p:spPr>
          <p:txBody>
            <a:bodyPr lIns="0" tIns="0" rIns="0" bIns="0" rtlCol="0" anchor="t">
              <a:spAutoFit/>
            </a:bodyPr>
            <a:lstStyle/>
            <a:p>
              <a:pPr algn="l">
                <a:lnSpc>
                  <a:spcPts val="5400"/>
                </a:lnSpc>
              </a:pPr>
              <a:r>
                <a:rPr lang="en-US" sz="4500">
                  <a:solidFill>
                    <a:srgbClr val="000000"/>
                  </a:solidFill>
                  <a:latin typeface="Noto Serif Display Semi-Bold"/>
                  <a:ea typeface="Noto Serif Display Semi-Bold"/>
                  <a:cs typeface="Noto Serif Display Semi-Bold"/>
                  <a:sym typeface="Noto Serif Display Semi-Bold"/>
                </a:rPr>
                <a:t>4.1.1. Hiệu quả của phương pháp</a:t>
              </a:r>
            </a:p>
          </p:txBody>
        </p:sp>
        <p:sp>
          <p:nvSpPr>
            <p:cNvPr id="8" name="TextBox 8"/>
            <p:cNvSpPr txBox="1"/>
            <p:nvPr/>
          </p:nvSpPr>
          <p:spPr>
            <a:xfrm>
              <a:off x="0" y="1073106"/>
              <a:ext cx="15764470" cy="3362536"/>
            </a:xfrm>
            <a:prstGeom prst="rect">
              <a:avLst/>
            </a:prstGeom>
          </p:spPr>
          <p:txBody>
            <a:bodyPr lIns="0" tIns="0" rIns="0" bIns="0" rtlCol="0" anchor="t">
              <a:spAutoFit/>
            </a:bodyPr>
            <a:lstStyle/>
            <a:p>
              <a:pPr algn="l">
                <a:lnSpc>
                  <a:spcPts val="5200"/>
                </a:lnSpc>
              </a:pPr>
              <a:r>
                <a:rPr lang="en-US" sz="2600">
                  <a:solidFill>
                    <a:srgbClr val="000000"/>
                  </a:solidFill>
                  <a:latin typeface="Noto Serif Display"/>
                  <a:ea typeface="Noto Serif Display"/>
                  <a:cs typeface="Noto Serif Display"/>
                  <a:sym typeface="Noto Serif Display"/>
                </a:rPr>
                <a:t> Giảm thiểu các vấn đề lặp lại không mong muốn và tăng cường tính tự nhiên của văn bản, giúp cho các mô hình ngôn ngữ tạo ra các đoạn văn bản mạch lạc và dễ hiểu hơn.</a:t>
              </a:r>
            </a:p>
            <a:p>
              <a:pPr algn="l">
                <a:lnSpc>
                  <a:spcPts val="5200"/>
                </a:lnSpc>
              </a:pPr>
              <a:endParaRPr lang="en-US" sz="2600">
                <a:solidFill>
                  <a:srgbClr val="000000"/>
                </a:solidFill>
                <a:latin typeface="Noto Serif Display"/>
                <a:ea typeface="Noto Serif Display"/>
                <a:cs typeface="Noto Serif Display"/>
                <a:sym typeface="Noto Serif Display"/>
              </a:endParaRPr>
            </a:p>
          </p:txBody>
        </p:sp>
      </p:grpSp>
      <p:grpSp>
        <p:nvGrpSpPr>
          <p:cNvPr id="9" name="Group 9"/>
          <p:cNvGrpSpPr/>
          <p:nvPr/>
        </p:nvGrpSpPr>
        <p:grpSpPr>
          <a:xfrm>
            <a:off x="5435948" y="5220238"/>
            <a:ext cx="12852052" cy="4102939"/>
            <a:chOff x="0" y="0"/>
            <a:chExt cx="17136070" cy="5470586"/>
          </a:xfrm>
        </p:grpSpPr>
        <p:sp>
          <p:nvSpPr>
            <p:cNvPr id="10" name="TextBox 10"/>
            <p:cNvSpPr txBox="1"/>
            <p:nvPr/>
          </p:nvSpPr>
          <p:spPr>
            <a:xfrm>
              <a:off x="0" y="0"/>
              <a:ext cx="17136070" cy="914400"/>
            </a:xfrm>
            <a:prstGeom prst="rect">
              <a:avLst/>
            </a:prstGeom>
          </p:spPr>
          <p:txBody>
            <a:bodyPr lIns="0" tIns="0" rIns="0" bIns="0" rtlCol="0" anchor="t">
              <a:spAutoFit/>
            </a:bodyPr>
            <a:lstStyle/>
            <a:p>
              <a:pPr algn="l">
                <a:lnSpc>
                  <a:spcPts val="5400"/>
                </a:lnSpc>
              </a:pPr>
              <a:r>
                <a:rPr lang="en-US" sz="4500">
                  <a:solidFill>
                    <a:srgbClr val="000000"/>
                  </a:solidFill>
                  <a:latin typeface="Noto Serif Display Semi-Bold"/>
                  <a:ea typeface="Noto Serif Display Semi-Bold"/>
                  <a:cs typeface="Noto Serif Display Semi-Bold"/>
                  <a:sym typeface="Noto Serif Display Semi-Bold"/>
                </a:rPr>
                <a:t>4.1.2. Kết quả định lượng:</a:t>
              </a:r>
            </a:p>
          </p:txBody>
        </p:sp>
        <p:sp>
          <p:nvSpPr>
            <p:cNvPr id="11" name="TextBox 11"/>
            <p:cNvSpPr txBox="1"/>
            <p:nvPr/>
          </p:nvSpPr>
          <p:spPr>
            <a:xfrm>
              <a:off x="0" y="1231750"/>
              <a:ext cx="17136070" cy="4238836"/>
            </a:xfrm>
            <a:prstGeom prst="rect">
              <a:avLst/>
            </a:prstGeom>
          </p:spPr>
          <p:txBody>
            <a:bodyPr lIns="0" tIns="0" rIns="0" bIns="0" rtlCol="0" anchor="t">
              <a:spAutoFit/>
            </a:bodyPr>
            <a:lstStyle/>
            <a:p>
              <a:pPr algn="l">
                <a:lnSpc>
                  <a:spcPts val="5200"/>
                </a:lnSpc>
              </a:pPr>
              <a:r>
                <a:rPr lang="en-US" sz="2600">
                  <a:solidFill>
                    <a:srgbClr val="000000"/>
                  </a:solidFill>
                  <a:latin typeface="Noto Serif Display"/>
                  <a:ea typeface="Noto Serif Display"/>
                  <a:cs typeface="Noto Serif Display"/>
                  <a:sym typeface="Noto Serif Display"/>
                </a:rPr>
                <a:t>Các chỉ số đánh giá như BLEU, ROUGE đều cho thấy sự cải thiện đáng kể:</a:t>
              </a:r>
            </a:p>
            <a:p>
              <a:pPr marL="561341" lvl="1" indent="-280670" algn="l">
                <a:lnSpc>
                  <a:spcPts val="5200"/>
                </a:lnSpc>
                <a:buFont typeface="Arial"/>
                <a:buChar char="•"/>
              </a:pPr>
              <a:r>
                <a:rPr lang="en-US" sz="2600">
                  <a:solidFill>
                    <a:srgbClr val="000000"/>
                  </a:solidFill>
                  <a:latin typeface="Noto Serif Display"/>
                  <a:ea typeface="Noto Serif Display"/>
                  <a:cs typeface="Noto Serif Display"/>
                  <a:sym typeface="Noto Serif Display"/>
                </a:rPr>
                <a:t>·BLEU: SimCTG và Contrastive Search đạt điểm BLEU cao hơn so với các phương pháp như Greedy Search, Beam Search và Nucleus Sampling.</a:t>
              </a:r>
            </a:p>
            <a:p>
              <a:pPr marL="561341" lvl="1" indent="-280670" algn="l">
                <a:lnSpc>
                  <a:spcPts val="5200"/>
                </a:lnSpc>
                <a:buFont typeface="Arial"/>
                <a:buChar char="•"/>
              </a:pPr>
              <a:r>
                <a:rPr lang="en-US" sz="2600">
                  <a:solidFill>
                    <a:srgbClr val="000000"/>
                  </a:solidFill>
                  <a:latin typeface="Noto Serif Display"/>
                  <a:ea typeface="Noto Serif Display"/>
                  <a:cs typeface="Noto Serif Display"/>
                  <a:sym typeface="Noto Serif Display"/>
                </a:rPr>
                <a:t>ROUGE: Các chỉ số ROUGE cũng tăng lên, chứng tỏ văn bản tạo ra có độ chính xác và bao phủ tốt hơn.</a:t>
              </a:r>
            </a:p>
          </p:txBody>
        </p:sp>
      </p:grpSp>
      <p:sp>
        <p:nvSpPr>
          <p:cNvPr id="12" name="TextBox 12"/>
          <p:cNvSpPr txBox="1"/>
          <p:nvPr/>
        </p:nvSpPr>
        <p:spPr>
          <a:xfrm>
            <a:off x="4766874" y="838727"/>
            <a:ext cx="13521126" cy="1034415"/>
          </a:xfrm>
          <a:prstGeom prst="rect">
            <a:avLst/>
          </a:prstGeom>
        </p:spPr>
        <p:txBody>
          <a:bodyPr lIns="0" tIns="0" rIns="0" bIns="0" rtlCol="0" anchor="t">
            <a:spAutoFit/>
          </a:bodyPr>
          <a:lstStyle/>
          <a:p>
            <a:pPr marL="0" lvl="1" indent="0" algn="l">
              <a:lnSpc>
                <a:spcPts val="8340"/>
              </a:lnSpc>
              <a:spcBef>
                <a:spcPct val="0"/>
              </a:spcBef>
            </a:pPr>
            <a:r>
              <a:rPr lang="en-US" sz="6000">
                <a:solidFill>
                  <a:srgbClr val="000000"/>
                </a:solidFill>
                <a:latin typeface="DejaVu Serif Bold"/>
                <a:ea typeface="DejaVu Serif Bold"/>
                <a:cs typeface="DejaVu Serif Bold"/>
                <a:sym typeface="DejaVu Serif Bold"/>
              </a:rPr>
              <a:t>4.1 . Tóm tắt các kết quả chính</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341" b="-11341"/>
            </a:stretch>
          </a:blipFill>
        </p:spPr>
        <p:txBody>
          <a:bodyPr/>
          <a:lstStyle/>
          <a:p>
            <a:endParaRPr lang="vi-VN"/>
          </a:p>
        </p:txBody>
      </p:sp>
      <p:sp>
        <p:nvSpPr>
          <p:cNvPr id="3" name="TextBox 3"/>
          <p:cNvSpPr txBox="1"/>
          <p:nvPr/>
        </p:nvSpPr>
        <p:spPr>
          <a:xfrm>
            <a:off x="4952096" y="3546629"/>
            <a:ext cx="9948500" cy="2085787"/>
          </a:xfrm>
          <a:prstGeom prst="rect">
            <a:avLst/>
          </a:prstGeom>
        </p:spPr>
        <p:txBody>
          <a:bodyPr lIns="0" tIns="0" rIns="0" bIns="0" rtlCol="0" anchor="t">
            <a:spAutoFit/>
          </a:bodyPr>
          <a:lstStyle/>
          <a:p>
            <a:pPr algn="ctr">
              <a:lnSpc>
                <a:spcPts val="17074"/>
              </a:lnSpc>
            </a:pPr>
            <a:r>
              <a:rPr lang="en-US" sz="12196">
                <a:solidFill>
                  <a:srgbClr val="000000"/>
                </a:solidFill>
                <a:latin typeface="Noto Serif Display Bold"/>
                <a:ea typeface="Noto Serif Display Bold"/>
                <a:cs typeface="Noto Serif Display Bold"/>
                <a:sym typeface="Noto Serif Display Bold"/>
              </a:rPr>
              <a:t>I. Giới Thiệu </a:t>
            </a:r>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5069" y="0"/>
            <a:ext cx="5128480" cy="10287000"/>
            <a:chOff x="0" y="0"/>
            <a:chExt cx="1870883" cy="3752725"/>
          </a:xfrm>
        </p:grpSpPr>
        <p:sp>
          <p:nvSpPr>
            <p:cNvPr id="3" name="Freeform 3"/>
            <p:cNvSpPr/>
            <p:nvPr/>
          </p:nvSpPr>
          <p:spPr>
            <a:xfrm>
              <a:off x="0" y="0"/>
              <a:ext cx="1870883" cy="3752726"/>
            </a:xfrm>
            <a:custGeom>
              <a:avLst/>
              <a:gdLst/>
              <a:ahLst/>
              <a:cxnLst/>
              <a:rect l="l" t="t" r="r" b="b"/>
              <a:pathLst>
                <a:path w="1870883" h="3752726">
                  <a:moveTo>
                    <a:pt x="0" y="0"/>
                  </a:moveTo>
                  <a:lnTo>
                    <a:pt x="1870883" y="0"/>
                  </a:lnTo>
                  <a:lnTo>
                    <a:pt x="1870883" y="3752726"/>
                  </a:lnTo>
                  <a:lnTo>
                    <a:pt x="0" y="3752726"/>
                  </a:lnTo>
                  <a:close/>
                </a:path>
              </a:pathLst>
            </a:custGeom>
            <a:solidFill>
              <a:srgbClr val="FDD85D"/>
            </a:solidFill>
          </p:spPr>
          <p:txBody>
            <a:bodyPr/>
            <a:lstStyle/>
            <a:p>
              <a:endParaRPr lang="vi-VN"/>
            </a:p>
          </p:txBody>
        </p:sp>
      </p:grpSp>
      <p:grpSp>
        <p:nvGrpSpPr>
          <p:cNvPr id="4" name="Group 4"/>
          <p:cNvGrpSpPr/>
          <p:nvPr/>
        </p:nvGrpSpPr>
        <p:grpSpPr>
          <a:xfrm>
            <a:off x="-950541" y="-243035"/>
            <a:ext cx="5543952" cy="8185896"/>
            <a:chOff x="0" y="0"/>
            <a:chExt cx="4265315" cy="6297930"/>
          </a:xfrm>
        </p:grpSpPr>
        <p:sp>
          <p:nvSpPr>
            <p:cNvPr id="5" name="Freeform 5"/>
            <p:cNvSpPr/>
            <p:nvPr/>
          </p:nvSpPr>
          <p:spPr>
            <a:xfrm>
              <a:off x="0" y="0"/>
              <a:ext cx="4265314" cy="6297930"/>
            </a:xfrm>
            <a:custGeom>
              <a:avLst/>
              <a:gdLst/>
              <a:ahLst/>
              <a:cxnLst/>
              <a:rect l="l" t="t" r="r" b="b"/>
              <a:pathLst>
                <a:path w="4265314" h="6297930">
                  <a:moveTo>
                    <a:pt x="0" y="0"/>
                  </a:moveTo>
                  <a:lnTo>
                    <a:pt x="0" y="4345940"/>
                  </a:lnTo>
                  <a:cubicBezTo>
                    <a:pt x="0" y="5424170"/>
                    <a:pt x="562172" y="6297930"/>
                    <a:pt x="1255898" y="6297930"/>
                  </a:cubicBezTo>
                  <a:cubicBezTo>
                    <a:pt x="1894061" y="6297930"/>
                    <a:pt x="2421914" y="5557520"/>
                    <a:pt x="2501174" y="4598670"/>
                  </a:cubicBezTo>
                  <a:lnTo>
                    <a:pt x="4265314" y="6297930"/>
                  </a:lnTo>
                  <a:lnTo>
                    <a:pt x="4265314" y="4677410"/>
                  </a:lnTo>
                  <a:cubicBezTo>
                    <a:pt x="4265314" y="2094230"/>
                    <a:pt x="2917900" y="0"/>
                    <a:pt x="1255898" y="0"/>
                  </a:cubicBezTo>
                  <a:lnTo>
                    <a:pt x="0" y="0"/>
                  </a:lnTo>
                  <a:close/>
                </a:path>
              </a:pathLst>
            </a:custGeom>
            <a:blipFill>
              <a:blip r:embed="rId2"/>
              <a:stretch>
                <a:fillRect l="-55534" t="-1464" r="-69191"/>
              </a:stretch>
            </a:blipFill>
          </p:spPr>
          <p:txBody>
            <a:bodyPr/>
            <a:lstStyle/>
            <a:p>
              <a:endParaRPr lang="vi-VN"/>
            </a:p>
          </p:txBody>
        </p:sp>
      </p:grpSp>
      <p:grpSp>
        <p:nvGrpSpPr>
          <p:cNvPr id="6" name="Group 6"/>
          <p:cNvGrpSpPr/>
          <p:nvPr/>
        </p:nvGrpSpPr>
        <p:grpSpPr>
          <a:xfrm>
            <a:off x="5435948" y="2061288"/>
            <a:ext cx="12541986" cy="7270082"/>
            <a:chOff x="0" y="0"/>
            <a:chExt cx="16722649" cy="9693442"/>
          </a:xfrm>
        </p:grpSpPr>
        <p:sp>
          <p:nvSpPr>
            <p:cNvPr id="7" name="TextBox 7"/>
            <p:cNvSpPr txBox="1"/>
            <p:nvPr/>
          </p:nvSpPr>
          <p:spPr>
            <a:xfrm>
              <a:off x="0" y="0"/>
              <a:ext cx="16722649" cy="914400"/>
            </a:xfrm>
            <a:prstGeom prst="rect">
              <a:avLst/>
            </a:prstGeom>
          </p:spPr>
          <p:txBody>
            <a:bodyPr lIns="0" tIns="0" rIns="0" bIns="0" rtlCol="0" anchor="t">
              <a:spAutoFit/>
            </a:bodyPr>
            <a:lstStyle/>
            <a:p>
              <a:pPr algn="l">
                <a:lnSpc>
                  <a:spcPts val="5400"/>
                </a:lnSpc>
              </a:pPr>
              <a:r>
                <a:rPr lang="en-US" sz="4500">
                  <a:solidFill>
                    <a:srgbClr val="000000"/>
                  </a:solidFill>
                  <a:latin typeface="Noto Serif Display Semi-Bold"/>
                  <a:ea typeface="Noto Serif Display Semi-Bold"/>
                  <a:cs typeface="Noto Serif Display Semi-Bold"/>
                  <a:sym typeface="Noto Serif Display Semi-Bold"/>
                </a:rPr>
                <a:t>4.1.3. Kết quả định tính</a:t>
              </a:r>
            </a:p>
          </p:txBody>
        </p:sp>
        <p:sp>
          <p:nvSpPr>
            <p:cNvPr id="8" name="TextBox 8"/>
            <p:cNvSpPr txBox="1"/>
            <p:nvPr/>
          </p:nvSpPr>
          <p:spPr>
            <a:xfrm>
              <a:off x="0" y="1073106"/>
              <a:ext cx="16722649" cy="8620336"/>
            </a:xfrm>
            <a:prstGeom prst="rect">
              <a:avLst/>
            </a:prstGeom>
          </p:spPr>
          <p:txBody>
            <a:bodyPr lIns="0" tIns="0" rIns="0" bIns="0" rtlCol="0" anchor="t">
              <a:spAutoFit/>
            </a:bodyPr>
            <a:lstStyle/>
            <a:p>
              <a:pPr algn="l">
                <a:lnSpc>
                  <a:spcPts val="5200"/>
                </a:lnSpc>
              </a:pPr>
              <a:r>
                <a:rPr lang="en-US" sz="2600">
                  <a:solidFill>
                    <a:srgbClr val="000000"/>
                  </a:solidFill>
                  <a:latin typeface="Noto Serif Display"/>
                  <a:ea typeface="Noto Serif Display"/>
                  <a:cs typeface="Noto Serif Display"/>
                  <a:sym typeface="Noto Serif Display"/>
                </a:rPr>
                <a:t>Ngoài những kết quả định lượng như BLEU và ROUGE thì ta có thể quan sát và phân tích những kết quả định tính ddeer hiểu rõ hơn về hiệu quả và ảnh hưởng của phương pháp SimCTG và Contrastive Search trong việc tạo văn bản tự động. </a:t>
              </a:r>
            </a:p>
            <a:p>
              <a:pPr algn="l">
                <a:lnSpc>
                  <a:spcPts val="5200"/>
                </a:lnSpc>
              </a:pPr>
              <a:r>
                <a:rPr lang="en-US" sz="2600">
                  <a:solidFill>
                    <a:srgbClr val="000000"/>
                  </a:solidFill>
                  <a:latin typeface="Noto Serif Display"/>
                  <a:ea typeface="Noto Serif Display"/>
                  <a:cs typeface="Noto Serif Display"/>
                  <a:sym typeface="Noto Serif Display"/>
                </a:rPr>
                <a:t>Cụ thể:</a:t>
              </a:r>
            </a:p>
            <a:p>
              <a:pPr marL="561341" lvl="1" indent="-280670" algn="l">
                <a:lnSpc>
                  <a:spcPts val="5200"/>
                </a:lnSpc>
                <a:buFont typeface="Arial"/>
                <a:buChar char="•"/>
              </a:pPr>
              <a:r>
                <a:rPr lang="en-US" sz="2600">
                  <a:solidFill>
                    <a:srgbClr val="000000"/>
                  </a:solidFill>
                  <a:latin typeface="Noto Serif Display"/>
                  <a:ea typeface="Noto Serif Display"/>
                  <a:cs typeface="Noto Serif Display"/>
                  <a:sym typeface="Noto Serif Display"/>
                </a:rPr>
                <a:t>Tính tự nhiên và mạch lạc </a:t>
              </a:r>
            </a:p>
            <a:p>
              <a:pPr marL="561341" lvl="1" indent="-280670" algn="l">
                <a:lnSpc>
                  <a:spcPts val="5200"/>
                </a:lnSpc>
                <a:buFont typeface="Arial"/>
                <a:buChar char="•"/>
              </a:pPr>
              <a:r>
                <a:rPr lang="en-US" sz="2600">
                  <a:solidFill>
                    <a:srgbClr val="000000"/>
                  </a:solidFill>
                  <a:latin typeface="Noto Serif Display"/>
                  <a:ea typeface="Noto Serif Display"/>
                  <a:cs typeface="Noto Serif Display"/>
                  <a:sym typeface="Noto Serif Display"/>
                </a:rPr>
                <a:t>Giảm thiểu sự lặp lại không mong muốn </a:t>
              </a:r>
            </a:p>
            <a:p>
              <a:pPr marL="561341" lvl="1" indent="-280670" algn="l">
                <a:lnSpc>
                  <a:spcPts val="5200"/>
                </a:lnSpc>
                <a:buFont typeface="Arial"/>
                <a:buChar char="•"/>
              </a:pPr>
              <a:r>
                <a:rPr lang="en-US" sz="2600">
                  <a:solidFill>
                    <a:srgbClr val="000000"/>
                  </a:solidFill>
                  <a:latin typeface="Noto Serif Display"/>
                  <a:ea typeface="Noto Serif Display"/>
                  <a:cs typeface="Noto Serif Display"/>
                  <a:sym typeface="Noto Serif Display"/>
                </a:rPr>
                <a:t>Tính tương đồng ngữ nghĩa </a:t>
              </a:r>
            </a:p>
            <a:p>
              <a:pPr algn="l">
                <a:lnSpc>
                  <a:spcPts val="5200"/>
                </a:lnSpc>
              </a:pPr>
              <a:r>
                <a:rPr lang="en-US" sz="2600">
                  <a:solidFill>
                    <a:srgbClr val="000000"/>
                  </a:solidFill>
                  <a:latin typeface="Noto Serif Display"/>
                  <a:ea typeface="Noto Serif Display"/>
                  <a:cs typeface="Noto Serif Display"/>
                  <a:sym typeface="Noto Serif Display"/>
                </a:rPr>
                <a:t>=&gt; Những kết quả định tính này khảng định được tiềm năng của SimCTG và Contrastive Search về tính khả thi và tiềm năng ứng dụng của phương pháp trong các hệ thống xử lý ngôn ngữ tự nhiên hiện đại.</a:t>
              </a:r>
            </a:p>
          </p:txBody>
        </p:sp>
      </p:grpSp>
      <p:sp>
        <p:nvSpPr>
          <p:cNvPr id="9" name="TextBox 9"/>
          <p:cNvSpPr txBox="1"/>
          <p:nvPr/>
        </p:nvSpPr>
        <p:spPr>
          <a:xfrm>
            <a:off x="4766874" y="838727"/>
            <a:ext cx="13521126" cy="1034415"/>
          </a:xfrm>
          <a:prstGeom prst="rect">
            <a:avLst/>
          </a:prstGeom>
        </p:spPr>
        <p:txBody>
          <a:bodyPr lIns="0" tIns="0" rIns="0" bIns="0" rtlCol="0" anchor="t">
            <a:spAutoFit/>
          </a:bodyPr>
          <a:lstStyle/>
          <a:p>
            <a:pPr marL="0" lvl="1" indent="0" algn="l">
              <a:lnSpc>
                <a:spcPts val="8340"/>
              </a:lnSpc>
              <a:spcBef>
                <a:spcPct val="0"/>
              </a:spcBef>
            </a:pPr>
            <a:r>
              <a:rPr lang="en-US" sz="6000">
                <a:solidFill>
                  <a:srgbClr val="000000"/>
                </a:solidFill>
                <a:latin typeface="DejaVu Serif Bold"/>
                <a:ea typeface="DejaVu Serif Bold"/>
                <a:cs typeface="DejaVu Serif Bold"/>
                <a:sym typeface="DejaVu Serif Bold"/>
              </a:rPr>
              <a:t>4.1 . Tóm tắt các kết quả chính</a:t>
            </a:r>
          </a:p>
        </p:txBody>
      </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9758" y="-4603011"/>
            <a:ext cx="18693558" cy="18693558"/>
          </a:xfrm>
          <a:custGeom>
            <a:avLst/>
            <a:gdLst/>
            <a:ahLst/>
            <a:cxnLst/>
            <a:rect l="l" t="t" r="r" b="b"/>
            <a:pathLst>
              <a:path w="18693558" h="18693558">
                <a:moveTo>
                  <a:pt x="0" y="0"/>
                </a:moveTo>
                <a:lnTo>
                  <a:pt x="18693557" y="0"/>
                </a:lnTo>
                <a:lnTo>
                  <a:pt x="18693557" y="18693557"/>
                </a:lnTo>
                <a:lnTo>
                  <a:pt x="0" y="186935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5857576" y="1028700"/>
            <a:ext cx="1712518" cy="3150116"/>
          </a:xfrm>
          <a:custGeom>
            <a:avLst/>
            <a:gdLst/>
            <a:ahLst/>
            <a:cxnLst/>
            <a:rect l="l" t="t" r="r" b="b"/>
            <a:pathLst>
              <a:path w="1712518" h="3150116">
                <a:moveTo>
                  <a:pt x="0" y="0"/>
                </a:moveTo>
                <a:lnTo>
                  <a:pt x="1712518" y="0"/>
                </a:lnTo>
                <a:lnTo>
                  <a:pt x="1712518" y="3150116"/>
                </a:lnTo>
                <a:lnTo>
                  <a:pt x="0" y="315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TextBox 4"/>
          <p:cNvSpPr txBox="1"/>
          <p:nvPr/>
        </p:nvSpPr>
        <p:spPr>
          <a:xfrm>
            <a:off x="9139238" y="4638992"/>
            <a:ext cx="9525" cy="896620"/>
          </a:xfrm>
          <a:prstGeom prst="rect">
            <a:avLst/>
          </a:prstGeom>
        </p:spPr>
        <p:txBody>
          <a:bodyPr lIns="0" tIns="0" rIns="0" bIns="0" rtlCol="0" anchor="t">
            <a:spAutoFit/>
          </a:bodyPr>
          <a:lstStyle/>
          <a:p>
            <a:pPr algn="ctr">
              <a:lnSpc>
                <a:spcPts val="7279"/>
              </a:lnSpc>
            </a:pPr>
            <a:endParaRPr/>
          </a:p>
        </p:txBody>
      </p:sp>
      <p:grpSp>
        <p:nvGrpSpPr>
          <p:cNvPr id="5" name="Group 5"/>
          <p:cNvGrpSpPr/>
          <p:nvPr/>
        </p:nvGrpSpPr>
        <p:grpSpPr>
          <a:xfrm>
            <a:off x="13427152" y="4537156"/>
            <a:ext cx="4860848" cy="5866066"/>
            <a:chOff x="0" y="0"/>
            <a:chExt cx="4516776" cy="5450840"/>
          </a:xfrm>
        </p:grpSpPr>
        <p:sp>
          <p:nvSpPr>
            <p:cNvPr id="6" name="Freeform 6"/>
            <p:cNvSpPr/>
            <p:nvPr/>
          </p:nvSpPr>
          <p:spPr>
            <a:xfrm>
              <a:off x="0" y="0"/>
              <a:ext cx="4516776" cy="5450840"/>
            </a:xfrm>
            <a:custGeom>
              <a:avLst/>
              <a:gdLst/>
              <a:ahLst/>
              <a:cxnLst/>
              <a:rect l="l" t="t" r="r" b="b"/>
              <a:pathLst>
                <a:path w="4516776" h="5450840">
                  <a:moveTo>
                    <a:pt x="4516776" y="1606550"/>
                  </a:moveTo>
                  <a:cubicBezTo>
                    <a:pt x="4516776" y="718820"/>
                    <a:pt x="3838542" y="0"/>
                    <a:pt x="3003608" y="0"/>
                  </a:cubicBezTo>
                  <a:lnTo>
                    <a:pt x="0" y="0"/>
                  </a:lnTo>
                  <a:lnTo>
                    <a:pt x="0" y="1118870"/>
                  </a:lnTo>
                  <a:cubicBezTo>
                    <a:pt x="0" y="2006600"/>
                    <a:pt x="677038" y="2725420"/>
                    <a:pt x="1513168" y="2725420"/>
                  </a:cubicBezTo>
                  <a:lnTo>
                    <a:pt x="0" y="2725420"/>
                  </a:lnTo>
                  <a:lnTo>
                    <a:pt x="0" y="3844290"/>
                  </a:lnTo>
                  <a:cubicBezTo>
                    <a:pt x="0" y="4732020"/>
                    <a:pt x="677038" y="5450840"/>
                    <a:pt x="1513168" y="5450840"/>
                  </a:cubicBezTo>
                  <a:lnTo>
                    <a:pt x="4516776" y="5450840"/>
                  </a:lnTo>
                  <a:lnTo>
                    <a:pt x="4516776" y="4331970"/>
                  </a:lnTo>
                  <a:cubicBezTo>
                    <a:pt x="4516776" y="3444240"/>
                    <a:pt x="3839738" y="2725420"/>
                    <a:pt x="3003608" y="2725420"/>
                  </a:cubicBezTo>
                  <a:lnTo>
                    <a:pt x="4516776" y="2725420"/>
                  </a:lnTo>
                  <a:lnTo>
                    <a:pt x="4516776" y="1606550"/>
                  </a:lnTo>
                  <a:close/>
                </a:path>
              </a:pathLst>
            </a:custGeom>
            <a:blipFill>
              <a:blip r:embed="rId6"/>
              <a:stretch>
                <a:fillRect l="-107528" r="-46311"/>
              </a:stretch>
            </a:blipFill>
          </p:spPr>
          <p:txBody>
            <a:bodyPr/>
            <a:lstStyle/>
            <a:p>
              <a:endParaRPr lang="vi-VN"/>
            </a:p>
          </p:txBody>
        </p:sp>
      </p:grpSp>
      <p:sp>
        <p:nvSpPr>
          <p:cNvPr id="7" name="TextBox 7"/>
          <p:cNvSpPr txBox="1"/>
          <p:nvPr/>
        </p:nvSpPr>
        <p:spPr>
          <a:xfrm>
            <a:off x="0" y="765697"/>
            <a:ext cx="17073826" cy="951230"/>
          </a:xfrm>
          <a:prstGeom prst="rect">
            <a:avLst/>
          </a:prstGeom>
        </p:spPr>
        <p:txBody>
          <a:bodyPr lIns="0" tIns="0" rIns="0" bIns="0" rtlCol="0" anchor="t">
            <a:spAutoFit/>
          </a:bodyPr>
          <a:lstStyle/>
          <a:p>
            <a:pPr marL="0" lvl="1" indent="0" algn="l">
              <a:lnSpc>
                <a:spcPts val="7644"/>
              </a:lnSpc>
              <a:spcBef>
                <a:spcPct val="0"/>
              </a:spcBef>
            </a:pPr>
            <a:r>
              <a:rPr lang="en-US" sz="5499">
                <a:solidFill>
                  <a:srgbClr val="000000"/>
                </a:solidFill>
                <a:latin typeface="DejaVu Serif Bold"/>
                <a:ea typeface="DejaVu Serif Bold"/>
                <a:cs typeface="DejaVu Serif Bold"/>
                <a:sym typeface="DejaVu Serif Bold"/>
              </a:rPr>
              <a:t>4.2 Những đóng góp chính của bài báo</a:t>
            </a:r>
          </a:p>
        </p:txBody>
      </p:sp>
      <p:grpSp>
        <p:nvGrpSpPr>
          <p:cNvPr id="8" name="Group 8"/>
          <p:cNvGrpSpPr/>
          <p:nvPr/>
        </p:nvGrpSpPr>
        <p:grpSpPr>
          <a:xfrm>
            <a:off x="256826" y="2284312"/>
            <a:ext cx="11823352" cy="2669507"/>
            <a:chOff x="0" y="0"/>
            <a:chExt cx="15764470" cy="3559342"/>
          </a:xfrm>
        </p:grpSpPr>
        <p:sp>
          <p:nvSpPr>
            <p:cNvPr id="9" name="TextBox 9"/>
            <p:cNvSpPr txBox="1"/>
            <p:nvPr/>
          </p:nvSpPr>
          <p:spPr>
            <a:xfrm>
              <a:off x="0" y="0"/>
              <a:ext cx="15764470" cy="914400"/>
            </a:xfrm>
            <a:prstGeom prst="rect">
              <a:avLst/>
            </a:prstGeom>
          </p:spPr>
          <p:txBody>
            <a:bodyPr lIns="0" tIns="0" rIns="0" bIns="0" rtlCol="0" anchor="t">
              <a:spAutoFit/>
            </a:bodyPr>
            <a:lstStyle/>
            <a:p>
              <a:pPr algn="l">
                <a:lnSpc>
                  <a:spcPts val="5400"/>
                </a:lnSpc>
              </a:pPr>
              <a:r>
                <a:rPr lang="en-US" sz="4500">
                  <a:solidFill>
                    <a:srgbClr val="000000"/>
                  </a:solidFill>
                  <a:latin typeface="Noto Serif Display Semi-Bold"/>
                  <a:ea typeface="Noto Serif Display Semi-Bold"/>
                  <a:cs typeface="Noto Serif Display Semi-Bold"/>
                  <a:sym typeface="Noto Serif Display Semi-Bold"/>
                </a:rPr>
                <a:t>4.2.1. Phương pháp SimCTG:</a:t>
              </a:r>
            </a:p>
          </p:txBody>
        </p:sp>
        <p:sp>
          <p:nvSpPr>
            <p:cNvPr id="10" name="TextBox 10"/>
            <p:cNvSpPr txBox="1"/>
            <p:nvPr/>
          </p:nvSpPr>
          <p:spPr>
            <a:xfrm>
              <a:off x="0" y="1073106"/>
              <a:ext cx="15764470" cy="2486236"/>
            </a:xfrm>
            <a:prstGeom prst="rect">
              <a:avLst/>
            </a:prstGeom>
          </p:spPr>
          <p:txBody>
            <a:bodyPr lIns="0" tIns="0" rIns="0" bIns="0" rtlCol="0" anchor="t">
              <a:spAutoFit/>
            </a:bodyPr>
            <a:lstStyle/>
            <a:p>
              <a:pPr algn="l">
                <a:lnSpc>
                  <a:spcPts val="5200"/>
                </a:lnSpc>
              </a:pPr>
              <a:r>
                <a:rPr lang="en-US" sz="2600">
                  <a:solidFill>
                    <a:srgbClr val="000000"/>
                  </a:solidFill>
                  <a:latin typeface="Noto Serif Display"/>
                  <a:ea typeface="Noto Serif Display"/>
                  <a:cs typeface="Noto Serif Display"/>
                  <a:sym typeface="Noto Serif Display"/>
                </a:rPr>
                <a:t>Cải thiện đáng kể việc tạo ra các biểu diễn token. Các biểu diễn này không chỉ mang tính phân biệt cao mà còn đồng nhất, giúp mô hình ngôn ngữ hiểu và tạo ra văn bản tốt hơn.</a:t>
              </a:r>
            </a:p>
          </p:txBody>
        </p:sp>
      </p:grpSp>
      <p:grpSp>
        <p:nvGrpSpPr>
          <p:cNvPr id="11" name="Group 11"/>
          <p:cNvGrpSpPr/>
          <p:nvPr/>
        </p:nvGrpSpPr>
        <p:grpSpPr>
          <a:xfrm>
            <a:off x="256826" y="5535613"/>
            <a:ext cx="11191760" cy="3445714"/>
            <a:chOff x="0" y="0"/>
            <a:chExt cx="14922346" cy="4594286"/>
          </a:xfrm>
        </p:grpSpPr>
        <p:sp>
          <p:nvSpPr>
            <p:cNvPr id="12" name="TextBox 12"/>
            <p:cNvSpPr txBox="1"/>
            <p:nvPr/>
          </p:nvSpPr>
          <p:spPr>
            <a:xfrm>
              <a:off x="0" y="0"/>
              <a:ext cx="14922346" cy="914400"/>
            </a:xfrm>
            <a:prstGeom prst="rect">
              <a:avLst/>
            </a:prstGeom>
          </p:spPr>
          <p:txBody>
            <a:bodyPr lIns="0" tIns="0" rIns="0" bIns="0" rtlCol="0" anchor="t">
              <a:spAutoFit/>
            </a:bodyPr>
            <a:lstStyle/>
            <a:p>
              <a:pPr algn="l">
                <a:lnSpc>
                  <a:spcPts val="5400"/>
                </a:lnSpc>
              </a:pPr>
              <a:r>
                <a:rPr lang="en-US" sz="4500">
                  <a:solidFill>
                    <a:srgbClr val="000000"/>
                  </a:solidFill>
                  <a:latin typeface="Noto Serif Display Semi-Bold"/>
                  <a:ea typeface="Noto Serif Display Semi-Bold"/>
                  <a:cs typeface="Noto Serif Display Semi-Bold"/>
                  <a:sym typeface="Noto Serif Display Semi-Bold"/>
                </a:rPr>
                <a:t>4.2.2. Phương pháp tìm kiếm đối lập:</a:t>
              </a:r>
            </a:p>
          </p:txBody>
        </p:sp>
        <p:sp>
          <p:nvSpPr>
            <p:cNvPr id="13" name="TextBox 13"/>
            <p:cNvSpPr txBox="1"/>
            <p:nvPr/>
          </p:nvSpPr>
          <p:spPr>
            <a:xfrm>
              <a:off x="0" y="1231750"/>
              <a:ext cx="14922346" cy="3362536"/>
            </a:xfrm>
            <a:prstGeom prst="rect">
              <a:avLst/>
            </a:prstGeom>
          </p:spPr>
          <p:txBody>
            <a:bodyPr lIns="0" tIns="0" rIns="0" bIns="0" rtlCol="0" anchor="t">
              <a:spAutoFit/>
            </a:bodyPr>
            <a:lstStyle/>
            <a:p>
              <a:pPr algn="l">
                <a:lnSpc>
                  <a:spcPts val="5200"/>
                </a:lnSpc>
              </a:pPr>
              <a:r>
                <a:rPr lang="en-US" sz="2600">
                  <a:solidFill>
                    <a:srgbClr val="000000"/>
                  </a:solidFill>
                  <a:latin typeface="Noto Serif Display"/>
                  <a:ea typeface="Noto Serif Display"/>
                  <a:cs typeface="Noto Serif Display"/>
                  <a:sym typeface="Noto Serif Display"/>
                </a:rPr>
                <a:t>Chứng minh được tính hiệu quả trong việc chọn lựa token tiếp theo. Bằng cách kết hợp xác suất và sự tương đồng ngữ nghĩa, Contrastive Search đảm bảo rằng các token được chọn không chỉ phù hợp về mặt xác suất mà còn giữ được ngữ cảnh và tính mạch lạc của đoạn văn.</a:t>
              </a:r>
            </a:p>
          </p:txBody>
        </p:sp>
      </p:gr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341" b="-11341"/>
            </a:stretch>
          </a:blipFill>
        </p:spPr>
        <p:txBody>
          <a:bodyPr/>
          <a:lstStyle/>
          <a:p>
            <a:endParaRPr lang="vi-VN"/>
          </a:p>
        </p:txBody>
      </p:sp>
      <p:sp>
        <p:nvSpPr>
          <p:cNvPr id="3" name="TextBox 3"/>
          <p:cNvSpPr txBox="1"/>
          <p:nvPr/>
        </p:nvSpPr>
        <p:spPr>
          <a:xfrm>
            <a:off x="3527941" y="3237230"/>
            <a:ext cx="11232118" cy="3622039"/>
          </a:xfrm>
          <a:prstGeom prst="rect">
            <a:avLst/>
          </a:prstGeom>
        </p:spPr>
        <p:txBody>
          <a:bodyPr lIns="0" tIns="0" rIns="0" bIns="0" rtlCol="0" anchor="t">
            <a:spAutoFit/>
          </a:bodyPr>
          <a:lstStyle/>
          <a:p>
            <a:pPr algn="ctr">
              <a:lnSpc>
                <a:spcPts val="14560"/>
              </a:lnSpc>
            </a:pPr>
            <a:r>
              <a:rPr lang="en-US" sz="10400">
                <a:solidFill>
                  <a:srgbClr val="000000"/>
                </a:solidFill>
                <a:latin typeface="Canva Sans Bold"/>
                <a:ea typeface="Canva Sans Bold"/>
                <a:cs typeface="Canva Sans Bold"/>
                <a:sym typeface="Canva Sans Bold"/>
              </a:rPr>
              <a:t>V. Hạn chế -</a:t>
            </a:r>
          </a:p>
          <a:p>
            <a:pPr algn="ctr">
              <a:lnSpc>
                <a:spcPts val="14560"/>
              </a:lnSpc>
            </a:pPr>
            <a:r>
              <a:rPr lang="en-US" sz="10400">
                <a:solidFill>
                  <a:srgbClr val="000000"/>
                </a:solidFill>
                <a:latin typeface="Canva Sans Bold"/>
                <a:ea typeface="Canva Sans Bold"/>
                <a:cs typeface="Canva Sans Bold"/>
                <a:sym typeface="Canva Sans Bold"/>
              </a:rPr>
              <a:t>Hướng phát triển</a:t>
            </a: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0" y="-2296082"/>
            <a:ext cx="18693558" cy="18693558"/>
          </a:xfrm>
          <a:custGeom>
            <a:avLst/>
            <a:gdLst/>
            <a:ahLst/>
            <a:cxnLst/>
            <a:rect l="l" t="t" r="r" b="b"/>
            <a:pathLst>
              <a:path w="18693558" h="18693558">
                <a:moveTo>
                  <a:pt x="0" y="0"/>
                </a:moveTo>
                <a:lnTo>
                  <a:pt x="18693558" y="0"/>
                </a:lnTo>
                <a:lnTo>
                  <a:pt x="18693558" y="18693558"/>
                </a:lnTo>
                <a:lnTo>
                  <a:pt x="0" y="18693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6026765" y="170409"/>
            <a:ext cx="1442219" cy="2312596"/>
          </a:xfrm>
          <a:custGeom>
            <a:avLst/>
            <a:gdLst/>
            <a:ahLst/>
            <a:cxnLst/>
            <a:rect l="l" t="t" r="r" b="b"/>
            <a:pathLst>
              <a:path w="1442219" h="2312596">
                <a:moveTo>
                  <a:pt x="0" y="0"/>
                </a:moveTo>
                <a:lnTo>
                  <a:pt x="1442219" y="0"/>
                </a:lnTo>
                <a:lnTo>
                  <a:pt x="1442219" y="2312596"/>
                </a:lnTo>
                <a:lnTo>
                  <a:pt x="0" y="23125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TextBox 4"/>
          <p:cNvSpPr txBox="1"/>
          <p:nvPr/>
        </p:nvSpPr>
        <p:spPr>
          <a:xfrm>
            <a:off x="538220" y="3271289"/>
            <a:ext cx="13114186" cy="2409865"/>
          </a:xfrm>
          <a:prstGeom prst="rect">
            <a:avLst/>
          </a:prstGeom>
        </p:spPr>
        <p:txBody>
          <a:bodyPr lIns="0" tIns="0" rIns="0" bIns="0" rtlCol="0" anchor="t">
            <a:spAutoFit/>
          </a:bodyPr>
          <a:lstStyle/>
          <a:p>
            <a:pPr algn="l">
              <a:lnSpc>
                <a:spcPts val="4873"/>
              </a:lnSpc>
            </a:pPr>
            <a:r>
              <a:rPr lang="en-US" sz="3248">
                <a:solidFill>
                  <a:srgbClr val="000000"/>
                </a:solidFill>
                <a:latin typeface="Noto Serif Display"/>
                <a:ea typeface="Noto Serif Display"/>
                <a:cs typeface="Noto Serif Display"/>
                <a:sym typeface="Noto Serif Display"/>
              </a:rPr>
              <a:t>Phương pháp SimCTG và Contrastive Search yêu cầu tài nguyên tính toán cao, đặc biệt là khi áp dụng trên các mô hình lớn và tập dữ liệu lớn. Điều này có thể hạn chế khả năng ứng dụng rộng rãi trong các hệ thống có hạn chế về tài nguyên.</a:t>
            </a:r>
          </a:p>
        </p:txBody>
      </p:sp>
      <p:sp>
        <p:nvSpPr>
          <p:cNvPr id="5" name="TextBox 5"/>
          <p:cNvSpPr txBox="1"/>
          <p:nvPr/>
        </p:nvSpPr>
        <p:spPr>
          <a:xfrm>
            <a:off x="546277" y="1393382"/>
            <a:ext cx="7202857" cy="919482"/>
          </a:xfrm>
          <a:prstGeom prst="rect">
            <a:avLst/>
          </a:prstGeom>
        </p:spPr>
        <p:txBody>
          <a:bodyPr lIns="0" tIns="0" rIns="0" bIns="0" rtlCol="0" anchor="t">
            <a:spAutoFit/>
          </a:bodyPr>
          <a:lstStyle/>
          <a:p>
            <a:pPr algn="l">
              <a:lnSpc>
                <a:spcPts val="7085"/>
              </a:lnSpc>
              <a:spcBef>
                <a:spcPct val="0"/>
              </a:spcBef>
            </a:pPr>
            <a:r>
              <a:rPr lang="en-US" sz="6500">
                <a:solidFill>
                  <a:srgbClr val="000000"/>
                </a:solidFill>
                <a:latin typeface="DejaVu Serif Bold"/>
                <a:ea typeface="DejaVu Serif Bold"/>
                <a:cs typeface="DejaVu Serif Bold"/>
                <a:sym typeface="DejaVu Serif Bold"/>
              </a:rPr>
              <a:t>1. Hạn chế</a:t>
            </a:r>
          </a:p>
        </p:txBody>
      </p:sp>
      <p:sp>
        <p:nvSpPr>
          <p:cNvPr id="6" name="TextBox 6"/>
          <p:cNvSpPr txBox="1"/>
          <p:nvPr/>
        </p:nvSpPr>
        <p:spPr>
          <a:xfrm>
            <a:off x="546277" y="2445367"/>
            <a:ext cx="13106129"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Chi phí tính toán:</a:t>
            </a:r>
          </a:p>
        </p:txBody>
      </p:sp>
      <p:sp>
        <p:nvSpPr>
          <p:cNvPr id="7" name="TextBox 7"/>
          <p:cNvSpPr txBox="1"/>
          <p:nvPr/>
        </p:nvSpPr>
        <p:spPr>
          <a:xfrm>
            <a:off x="538220" y="6901941"/>
            <a:ext cx="14252023" cy="2409865"/>
          </a:xfrm>
          <a:prstGeom prst="rect">
            <a:avLst/>
          </a:prstGeom>
        </p:spPr>
        <p:txBody>
          <a:bodyPr lIns="0" tIns="0" rIns="0" bIns="0" rtlCol="0" anchor="t">
            <a:spAutoFit/>
          </a:bodyPr>
          <a:lstStyle/>
          <a:p>
            <a:pPr algn="l">
              <a:lnSpc>
                <a:spcPts val="4873"/>
              </a:lnSpc>
            </a:pPr>
            <a:r>
              <a:rPr lang="en-US" sz="3248">
                <a:solidFill>
                  <a:srgbClr val="000000"/>
                </a:solidFill>
                <a:latin typeface="Noto Serif Display"/>
                <a:ea typeface="Noto Serif Display"/>
                <a:cs typeface="Noto Serif Display"/>
                <a:sym typeface="Noto Serif Display"/>
              </a:rPr>
              <a:t>Các kết quả nghiên cứu chủ yếu dựa trên một số tập dữ liệu cụ thể. Do đó, tính tổng quát của phương pháp có thể bị ảnh hưởng và cần thử nghiệm thêm trên nhiều tập dữ liệu khác nhau để đảm bảo hiệu quả trong các ngữ cảnh và ứng dụng khác nhau.</a:t>
            </a:r>
          </a:p>
        </p:txBody>
      </p:sp>
      <p:sp>
        <p:nvSpPr>
          <p:cNvPr id="8" name="TextBox 8"/>
          <p:cNvSpPr txBox="1"/>
          <p:nvPr/>
        </p:nvSpPr>
        <p:spPr>
          <a:xfrm>
            <a:off x="538220" y="6118301"/>
            <a:ext cx="13106129"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Giới hạn của tập dữ liệu:</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sp>
        <p:nvSpPr>
          <p:cNvPr id="2" name="TextBox 2"/>
          <p:cNvSpPr txBox="1"/>
          <p:nvPr/>
        </p:nvSpPr>
        <p:spPr>
          <a:xfrm>
            <a:off x="269110" y="2262321"/>
            <a:ext cx="17749780" cy="2587678"/>
          </a:xfrm>
          <a:prstGeom prst="rect">
            <a:avLst/>
          </a:prstGeom>
        </p:spPr>
        <p:txBody>
          <a:bodyPr lIns="0" tIns="0" rIns="0" bIns="0" rtlCol="0" anchor="t">
            <a:spAutoFit/>
          </a:bodyPr>
          <a:lstStyle/>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Tăng hoặc giảm số lượng lớp trong mô hình Transformer.</a:t>
            </a:r>
          </a:p>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Thay đổi kích thước mạng nơ-ron.</a:t>
            </a:r>
          </a:p>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Thử nghiệm với các loại hàm kích hoạt khác nhau.</a:t>
            </a:r>
          </a:p>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Áp dụng các kỹ thuật kiến trúc mạng nơ-ron tiên tiến như Transformer-XL hoặc GPT-3.</a:t>
            </a:r>
          </a:p>
        </p:txBody>
      </p:sp>
      <p:sp>
        <p:nvSpPr>
          <p:cNvPr id="3" name="TextBox 3"/>
          <p:cNvSpPr txBox="1"/>
          <p:nvPr/>
        </p:nvSpPr>
        <p:spPr>
          <a:xfrm>
            <a:off x="546277" y="602296"/>
            <a:ext cx="11787247" cy="919482"/>
          </a:xfrm>
          <a:prstGeom prst="rect">
            <a:avLst/>
          </a:prstGeom>
        </p:spPr>
        <p:txBody>
          <a:bodyPr lIns="0" tIns="0" rIns="0" bIns="0" rtlCol="0" anchor="t">
            <a:spAutoFit/>
          </a:bodyPr>
          <a:lstStyle/>
          <a:p>
            <a:pPr algn="l">
              <a:lnSpc>
                <a:spcPts val="7085"/>
              </a:lnSpc>
              <a:spcBef>
                <a:spcPct val="0"/>
              </a:spcBef>
            </a:pPr>
            <a:r>
              <a:rPr lang="en-US" sz="6500">
                <a:solidFill>
                  <a:srgbClr val="000000"/>
                </a:solidFill>
                <a:latin typeface="DejaVu Serif Bold"/>
                <a:ea typeface="DejaVu Serif Bold"/>
                <a:cs typeface="DejaVu Serif Bold"/>
                <a:sym typeface="DejaVu Serif Bold"/>
              </a:rPr>
              <a:t>2. Cải thiện mô hình</a:t>
            </a:r>
          </a:p>
        </p:txBody>
      </p:sp>
      <p:sp>
        <p:nvSpPr>
          <p:cNvPr id="4" name="TextBox 4"/>
          <p:cNvSpPr txBox="1"/>
          <p:nvPr/>
        </p:nvSpPr>
        <p:spPr>
          <a:xfrm>
            <a:off x="546277" y="1573558"/>
            <a:ext cx="13106129"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Thử nghiệm cấu hình mô hình:</a:t>
            </a:r>
          </a:p>
        </p:txBody>
      </p:sp>
      <p:sp>
        <p:nvSpPr>
          <p:cNvPr id="5" name="TextBox 5"/>
          <p:cNvSpPr txBox="1"/>
          <p:nvPr/>
        </p:nvSpPr>
        <p:spPr>
          <a:xfrm>
            <a:off x="269110" y="5932124"/>
            <a:ext cx="16135340" cy="3902128"/>
          </a:xfrm>
          <a:prstGeom prst="rect">
            <a:avLst/>
          </a:prstGeom>
        </p:spPr>
        <p:txBody>
          <a:bodyPr lIns="0" tIns="0" rIns="0" bIns="0" rtlCol="0" anchor="t">
            <a:spAutoFit/>
          </a:bodyPr>
          <a:lstStyle/>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Huấn luyện đa tác vụ (multi-task learning): Huấn luyện mô hình cho nhiều nhiệm vụ khác nhau cùng lúc, giúp cải thiện khả năng tổng quát hóa và hiệu suất trên từng nhiệm vụ.</a:t>
            </a:r>
          </a:p>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Học chuyển giao (transfer learning): Tận dụng mô hình đã được đào tạo trên một tập dữ liệu lớn để khởi tạo mô hình cho nhiệm vụ mới, giúp giảm thời gian huấn luyện và cải thiện hiệu suất.</a:t>
            </a:r>
          </a:p>
        </p:txBody>
      </p:sp>
      <p:sp>
        <p:nvSpPr>
          <p:cNvPr id="6" name="TextBox 6"/>
          <p:cNvSpPr txBox="1"/>
          <p:nvPr/>
        </p:nvSpPr>
        <p:spPr>
          <a:xfrm>
            <a:off x="546277" y="5067300"/>
            <a:ext cx="13106129"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Áp dụng kỹ thuật huấn luyện tiên tiến:</a:t>
            </a:r>
          </a:p>
        </p:txBody>
      </p:sp>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sp>
        <p:nvSpPr>
          <p:cNvPr id="2" name="TextBox 2"/>
          <p:cNvSpPr txBox="1"/>
          <p:nvPr/>
        </p:nvSpPr>
        <p:spPr>
          <a:xfrm>
            <a:off x="546277" y="3205915"/>
            <a:ext cx="16337292" cy="5429250"/>
          </a:xfrm>
          <a:prstGeom prst="rect">
            <a:avLst/>
          </a:prstGeom>
        </p:spPr>
        <p:txBody>
          <a:bodyPr lIns="0" tIns="0" rIns="0" bIns="0" rtlCol="0" anchor="t">
            <a:spAutoFit/>
          </a:bodyPr>
          <a:lstStyle/>
          <a:p>
            <a:pPr marL="971550" lvl="1" indent="-485775" algn="l">
              <a:lnSpc>
                <a:spcPts val="7200"/>
              </a:lnSpc>
              <a:buFont typeface="Arial"/>
              <a:buChar char="•"/>
            </a:pPr>
            <a:r>
              <a:rPr lang="en-US" sz="4500">
                <a:solidFill>
                  <a:srgbClr val="000000"/>
                </a:solidFill>
                <a:latin typeface="Noto Serif Display"/>
                <a:ea typeface="Noto Serif Display"/>
                <a:cs typeface="Noto Serif Display"/>
                <a:sym typeface="Noto Serif Display"/>
              </a:rPr>
              <a:t>Kết hợp SimCTG với các mô hình ngôn ngữ khác như BERT hoặc RoBERTa để tận dụng ưu điểm của từng mô hình.</a:t>
            </a:r>
          </a:p>
          <a:p>
            <a:pPr marL="971550" lvl="1" indent="-485775" algn="l">
              <a:lnSpc>
                <a:spcPts val="7200"/>
              </a:lnSpc>
              <a:buFont typeface="Arial"/>
              <a:buChar char="•"/>
            </a:pPr>
            <a:r>
              <a:rPr lang="en-US" sz="4500">
                <a:solidFill>
                  <a:srgbClr val="000000"/>
                </a:solidFill>
                <a:latin typeface="Noto Serif Display"/>
                <a:ea typeface="Noto Serif Display"/>
                <a:cs typeface="Noto Serif Display"/>
                <a:sym typeface="Noto Serif Display"/>
              </a:rPr>
              <a:t>Sử dụng các kỹ thuật đa mô hình để kết hợp thông tin từ nhiều nguồn dữ liệu khác nhau, giúp cải thiện độ chính xác và tính toàn diện của văn bản sinh ra.</a:t>
            </a:r>
          </a:p>
        </p:txBody>
      </p:sp>
      <p:sp>
        <p:nvSpPr>
          <p:cNvPr id="3" name="TextBox 3"/>
          <p:cNvSpPr txBox="1"/>
          <p:nvPr/>
        </p:nvSpPr>
        <p:spPr>
          <a:xfrm>
            <a:off x="546277" y="602296"/>
            <a:ext cx="11787247" cy="919482"/>
          </a:xfrm>
          <a:prstGeom prst="rect">
            <a:avLst/>
          </a:prstGeom>
        </p:spPr>
        <p:txBody>
          <a:bodyPr lIns="0" tIns="0" rIns="0" bIns="0" rtlCol="0" anchor="t">
            <a:spAutoFit/>
          </a:bodyPr>
          <a:lstStyle/>
          <a:p>
            <a:pPr algn="l">
              <a:lnSpc>
                <a:spcPts val="7085"/>
              </a:lnSpc>
              <a:spcBef>
                <a:spcPct val="0"/>
              </a:spcBef>
            </a:pPr>
            <a:r>
              <a:rPr lang="en-US" sz="6500">
                <a:solidFill>
                  <a:srgbClr val="000000"/>
                </a:solidFill>
                <a:latin typeface="DejaVu Serif Bold"/>
                <a:ea typeface="DejaVu Serif Bold"/>
                <a:cs typeface="DejaVu Serif Bold"/>
                <a:sym typeface="DejaVu Serif Bold"/>
              </a:rPr>
              <a:t>2. Cải thiện mô hình</a:t>
            </a:r>
          </a:p>
        </p:txBody>
      </p:sp>
      <p:sp>
        <p:nvSpPr>
          <p:cNvPr id="4" name="TextBox 4"/>
          <p:cNvSpPr txBox="1"/>
          <p:nvPr/>
        </p:nvSpPr>
        <p:spPr>
          <a:xfrm>
            <a:off x="546277" y="2050118"/>
            <a:ext cx="12063172" cy="854075"/>
          </a:xfrm>
          <a:prstGeom prst="rect">
            <a:avLst/>
          </a:prstGeom>
        </p:spPr>
        <p:txBody>
          <a:bodyPr lIns="0" tIns="0" rIns="0" bIns="0" rtlCol="0" anchor="t">
            <a:spAutoFit/>
          </a:bodyPr>
          <a:lstStyle/>
          <a:p>
            <a:pPr algn="l">
              <a:lnSpc>
                <a:spcPts val="7000"/>
              </a:lnSpc>
            </a:pPr>
            <a:r>
              <a:rPr lang="en-US" sz="5000">
                <a:solidFill>
                  <a:srgbClr val="000000"/>
                </a:solidFill>
                <a:latin typeface="Noto Serif Display Bold"/>
                <a:ea typeface="Noto Serif Display Bold"/>
                <a:cs typeface="Noto Serif Display Bold"/>
                <a:sym typeface="Noto Serif Display Bold"/>
              </a:rPr>
              <a:t>Kết hợp với các mô hình khác:</a:t>
            </a: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0" y="1872783"/>
            <a:ext cx="18288000" cy="8637242"/>
            <a:chOff x="0" y="0"/>
            <a:chExt cx="4816593" cy="2274829"/>
          </a:xfrm>
        </p:grpSpPr>
        <p:sp>
          <p:nvSpPr>
            <p:cNvPr id="3" name="Freeform 3"/>
            <p:cNvSpPr/>
            <p:nvPr/>
          </p:nvSpPr>
          <p:spPr>
            <a:xfrm>
              <a:off x="0" y="0"/>
              <a:ext cx="4816592" cy="2274829"/>
            </a:xfrm>
            <a:custGeom>
              <a:avLst/>
              <a:gdLst/>
              <a:ahLst/>
              <a:cxnLst/>
              <a:rect l="l" t="t" r="r" b="b"/>
              <a:pathLst>
                <a:path w="4816592" h="2274829">
                  <a:moveTo>
                    <a:pt x="0" y="0"/>
                  </a:moveTo>
                  <a:lnTo>
                    <a:pt x="4816592" y="0"/>
                  </a:lnTo>
                  <a:lnTo>
                    <a:pt x="4816592" y="2274829"/>
                  </a:lnTo>
                  <a:lnTo>
                    <a:pt x="0" y="2274829"/>
                  </a:lnTo>
                  <a:close/>
                </a:path>
              </a:pathLst>
            </a:custGeom>
            <a:solidFill>
              <a:srgbClr val="FFFFFF"/>
            </a:solidFill>
          </p:spPr>
          <p:txBody>
            <a:bodyPr/>
            <a:lstStyle/>
            <a:p>
              <a:endParaRPr lang="vi-VN"/>
            </a:p>
          </p:txBody>
        </p:sp>
        <p:sp>
          <p:nvSpPr>
            <p:cNvPr id="4" name="TextBox 4"/>
            <p:cNvSpPr txBox="1"/>
            <p:nvPr/>
          </p:nvSpPr>
          <p:spPr>
            <a:xfrm>
              <a:off x="0" y="-47625"/>
              <a:ext cx="4816593" cy="2322454"/>
            </a:xfrm>
            <a:prstGeom prst="rect">
              <a:avLst/>
            </a:prstGeom>
          </p:spPr>
          <p:txBody>
            <a:bodyPr lIns="50800" tIns="50800" rIns="50800" bIns="50800" rtlCol="0" anchor="ctr"/>
            <a:lstStyle/>
            <a:p>
              <a:pPr algn="ctr">
                <a:lnSpc>
                  <a:spcPts val="3268"/>
                </a:lnSpc>
              </a:pPr>
              <a:endParaRPr/>
            </a:p>
          </p:txBody>
        </p:sp>
      </p:grpSp>
      <p:sp>
        <p:nvSpPr>
          <p:cNvPr id="5" name="TextBox 5"/>
          <p:cNvSpPr txBox="1"/>
          <p:nvPr/>
        </p:nvSpPr>
        <p:spPr>
          <a:xfrm>
            <a:off x="546277" y="825321"/>
            <a:ext cx="11787247" cy="919482"/>
          </a:xfrm>
          <a:prstGeom prst="rect">
            <a:avLst/>
          </a:prstGeom>
        </p:spPr>
        <p:txBody>
          <a:bodyPr lIns="0" tIns="0" rIns="0" bIns="0" rtlCol="0" anchor="t">
            <a:spAutoFit/>
          </a:bodyPr>
          <a:lstStyle/>
          <a:p>
            <a:pPr algn="l">
              <a:lnSpc>
                <a:spcPts val="7085"/>
              </a:lnSpc>
              <a:spcBef>
                <a:spcPct val="0"/>
              </a:spcBef>
            </a:pPr>
            <a:r>
              <a:rPr lang="en-US" sz="6500">
                <a:solidFill>
                  <a:srgbClr val="000000"/>
                </a:solidFill>
                <a:latin typeface="DejaVu Serif Bold"/>
                <a:ea typeface="DejaVu Serif Bold"/>
                <a:cs typeface="DejaVu Serif Bold"/>
                <a:sym typeface="DejaVu Serif Bold"/>
              </a:rPr>
              <a:t>3. Mở rộng dữ liệu</a:t>
            </a:r>
          </a:p>
        </p:txBody>
      </p:sp>
      <p:sp>
        <p:nvSpPr>
          <p:cNvPr id="6" name="TextBox 6"/>
          <p:cNvSpPr txBox="1"/>
          <p:nvPr/>
        </p:nvSpPr>
        <p:spPr>
          <a:xfrm>
            <a:off x="269110" y="2990170"/>
            <a:ext cx="16560317" cy="2587678"/>
          </a:xfrm>
          <a:prstGeom prst="rect">
            <a:avLst/>
          </a:prstGeom>
        </p:spPr>
        <p:txBody>
          <a:bodyPr lIns="0" tIns="0" rIns="0" bIns="0" rtlCol="0" anchor="t">
            <a:spAutoFit/>
          </a:bodyPr>
          <a:lstStyle/>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Thu thập và sử dụng tập dữ liệu tiếng Việt từ nhiều nguồn khác nhau, bao gồm văn bản viết tay, văn bản nói, và văn bản từ các lĩnh vực khác nhau.</a:t>
            </a:r>
          </a:p>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Sử dụng các kỹ thuật xử lý ngôn ngữ tự nhiên để làm sạch và chuẩn bị dữ liệu cho mô hình học.</a:t>
            </a:r>
          </a:p>
        </p:txBody>
      </p:sp>
      <p:sp>
        <p:nvSpPr>
          <p:cNvPr id="7" name="TextBox 7"/>
          <p:cNvSpPr txBox="1"/>
          <p:nvPr/>
        </p:nvSpPr>
        <p:spPr>
          <a:xfrm>
            <a:off x="546277" y="2193070"/>
            <a:ext cx="13106129"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Sử dụng tập dữ liệu đa dạng:</a:t>
            </a:r>
          </a:p>
        </p:txBody>
      </p:sp>
      <p:sp>
        <p:nvSpPr>
          <p:cNvPr id="8" name="TextBox 8"/>
          <p:cNvSpPr txBox="1"/>
          <p:nvPr/>
        </p:nvSpPr>
        <p:spPr>
          <a:xfrm>
            <a:off x="269110" y="6812373"/>
            <a:ext cx="16560317" cy="2587678"/>
          </a:xfrm>
          <a:prstGeom prst="rect">
            <a:avLst/>
          </a:prstGeom>
        </p:spPr>
        <p:txBody>
          <a:bodyPr lIns="0" tIns="0" rIns="0" bIns="0" rtlCol="0" anchor="t">
            <a:spAutoFit/>
          </a:bodyPr>
          <a:lstStyle/>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Sử dụng các kỹ thuật tổng hợp dữ liệu để tạo ra tập dữ liệu lớn hơn và đa dạng hơn, giúp mô hình học hỏi hiệu quả hơn.</a:t>
            </a:r>
          </a:p>
          <a:p>
            <a:pPr marL="701449" lvl="1" indent="-350725" algn="l">
              <a:lnSpc>
                <a:spcPts val="5198"/>
              </a:lnSpc>
              <a:buFont typeface="Arial"/>
              <a:buChar char="•"/>
            </a:pPr>
            <a:r>
              <a:rPr lang="en-US" sz="3248">
                <a:solidFill>
                  <a:srgbClr val="000000"/>
                </a:solidFill>
                <a:latin typeface="Noto Serif Display"/>
                <a:ea typeface="Noto Serif Display"/>
                <a:cs typeface="Noto Serif Display"/>
                <a:sym typeface="Noto Serif Display"/>
              </a:rPr>
              <a:t>Áp dụng các kỹ thuật đánh giá chất lượng dữ liệu để đảm bảo dữ liệu tổng hợp có chất lượng cao và phù hợp với mục đích sử dụng.</a:t>
            </a:r>
          </a:p>
        </p:txBody>
      </p:sp>
      <p:sp>
        <p:nvSpPr>
          <p:cNvPr id="9" name="TextBox 9"/>
          <p:cNvSpPr txBox="1"/>
          <p:nvPr/>
        </p:nvSpPr>
        <p:spPr>
          <a:xfrm>
            <a:off x="546277" y="6025523"/>
            <a:ext cx="13106129"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Tạo tập dữ liệu tổng hợp:</a:t>
            </a:r>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0" y="1927454"/>
            <a:ext cx="18288000" cy="8482069"/>
            <a:chOff x="0" y="0"/>
            <a:chExt cx="4816593" cy="2233960"/>
          </a:xfrm>
        </p:grpSpPr>
        <p:sp>
          <p:nvSpPr>
            <p:cNvPr id="3" name="Freeform 3"/>
            <p:cNvSpPr/>
            <p:nvPr/>
          </p:nvSpPr>
          <p:spPr>
            <a:xfrm>
              <a:off x="0" y="0"/>
              <a:ext cx="4816592" cy="2233961"/>
            </a:xfrm>
            <a:custGeom>
              <a:avLst/>
              <a:gdLst/>
              <a:ahLst/>
              <a:cxnLst/>
              <a:rect l="l" t="t" r="r" b="b"/>
              <a:pathLst>
                <a:path w="4816592" h="2233961">
                  <a:moveTo>
                    <a:pt x="0" y="0"/>
                  </a:moveTo>
                  <a:lnTo>
                    <a:pt x="4816592" y="0"/>
                  </a:lnTo>
                  <a:lnTo>
                    <a:pt x="4816592" y="2233961"/>
                  </a:lnTo>
                  <a:lnTo>
                    <a:pt x="0" y="2233961"/>
                  </a:lnTo>
                  <a:close/>
                </a:path>
              </a:pathLst>
            </a:custGeom>
            <a:solidFill>
              <a:srgbClr val="FFFFFF"/>
            </a:solidFill>
          </p:spPr>
          <p:txBody>
            <a:bodyPr/>
            <a:lstStyle/>
            <a:p>
              <a:endParaRPr lang="vi-VN"/>
            </a:p>
          </p:txBody>
        </p:sp>
        <p:sp>
          <p:nvSpPr>
            <p:cNvPr id="4" name="TextBox 4"/>
            <p:cNvSpPr txBox="1"/>
            <p:nvPr/>
          </p:nvSpPr>
          <p:spPr>
            <a:xfrm>
              <a:off x="0" y="-47625"/>
              <a:ext cx="4816593" cy="2281585"/>
            </a:xfrm>
            <a:prstGeom prst="rect">
              <a:avLst/>
            </a:prstGeom>
          </p:spPr>
          <p:txBody>
            <a:bodyPr lIns="50800" tIns="50800" rIns="50800" bIns="50800" rtlCol="0" anchor="ctr"/>
            <a:lstStyle/>
            <a:p>
              <a:pPr algn="ctr">
                <a:lnSpc>
                  <a:spcPts val="3268"/>
                </a:lnSpc>
              </a:pPr>
              <a:endParaRPr/>
            </a:p>
          </p:txBody>
        </p:sp>
      </p:grpSp>
      <p:sp>
        <p:nvSpPr>
          <p:cNvPr id="5" name="TextBox 5"/>
          <p:cNvSpPr txBox="1"/>
          <p:nvPr/>
        </p:nvSpPr>
        <p:spPr>
          <a:xfrm>
            <a:off x="546277" y="825321"/>
            <a:ext cx="11787247" cy="919482"/>
          </a:xfrm>
          <a:prstGeom prst="rect">
            <a:avLst/>
          </a:prstGeom>
        </p:spPr>
        <p:txBody>
          <a:bodyPr lIns="0" tIns="0" rIns="0" bIns="0" rtlCol="0" anchor="t">
            <a:spAutoFit/>
          </a:bodyPr>
          <a:lstStyle/>
          <a:p>
            <a:pPr algn="l">
              <a:lnSpc>
                <a:spcPts val="7085"/>
              </a:lnSpc>
              <a:spcBef>
                <a:spcPct val="0"/>
              </a:spcBef>
            </a:pPr>
            <a:r>
              <a:rPr lang="en-US" sz="6500">
                <a:solidFill>
                  <a:srgbClr val="000000"/>
                </a:solidFill>
                <a:latin typeface="DejaVu Serif Bold"/>
                <a:ea typeface="DejaVu Serif Bold"/>
                <a:cs typeface="DejaVu Serif Bold"/>
                <a:sym typeface="DejaVu Serif Bold"/>
              </a:rPr>
              <a:t>4. Ứng dụng thực tế</a:t>
            </a:r>
          </a:p>
        </p:txBody>
      </p:sp>
      <p:sp>
        <p:nvSpPr>
          <p:cNvPr id="6" name="TextBox 6"/>
          <p:cNvSpPr txBox="1"/>
          <p:nvPr/>
        </p:nvSpPr>
        <p:spPr>
          <a:xfrm>
            <a:off x="0" y="2622833"/>
            <a:ext cx="9007707" cy="4029075"/>
          </a:xfrm>
          <a:prstGeom prst="rect">
            <a:avLst/>
          </a:prstGeom>
        </p:spPr>
        <p:txBody>
          <a:bodyPr lIns="0" tIns="0" rIns="0" bIns="0" rtlCol="0" anchor="t">
            <a:spAutoFit/>
          </a:bodyPr>
          <a:lstStyle/>
          <a:p>
            <a:pPr marL="582930" lvl="1" indent="-291465" algn="l">
              <a:lnSpc>
                <a:spcPts val="4590"/>
              </a:lnSpc>
              <a:buFont typeface="Arial"/>
              <a:buChar char="•"/>
            </a:pPr>
            <a:r>
              <a:rPr lang="en-US" sz="2700">
                <a:solidFill>
                  <a:srgbClr val="000000"/>
                </a:solidFill>
                <a:latin typeface="Noto Serif Display"/>
                <a:ea typeface="Noto Serif Display"/>
                <a:cs typeface="Noto Serif Display"/>
                <a:sym typeface="Noto Serif Display"/>
              </a:rPr>
              <a:t>Sử dụng SimCTG và Contrastive Search để tạo ra văn bản tự động cho các ứng dụng như tóm tắt văn bản, tự động trả lời câu hỏi, và tạo nội dung sáng tạo.</a:t>
            </a:r>
          </a:p>
          <a:p>
            <a:pPr marL="582930" lvl="1" indent="-291465" algn="l">
              <a:lnSpc>
                <a:spcPts val="4590"/>
              </a:lnSpc>
              <a:buFont typeface="Arial"/>
              <a:buChar char="•"/>
            </a:pPr>
            <a:r>
              <a:rPr lang="en-US" sz="2700">
                <a:solidFill>
                  <a:srgbClr val="000000"/>
                </a:solidFill>
                <a:latin typeface="Noto Serif Display"/>
                <a:ea typeface="Noto Serif Display"/>
                <a:cs typeface="Noto Serif Display"/>
                <a:sym typeface="Noto Serif Display"/>
              </a:rPr>
              <a:t>Phát triển các giao diện người dùng thân thiện để người dùng dễ dàng sử dụng và tương tác với hệ thống.</a:t>
            </a:r>
          </a:p>
        </p:txBody>
      </p:sp>
      <p:sp>
        <p:nvSpPr>
          <p:cNvPr id="7" name="TextBox 7"/>
          <p:cNvSpPr txBox="1"/>
          <p:nvPr/>
        </p:nvSpPr>
        <p:spPr>
          <a:xfrm>
            <a:off x="0" y="1862738"/>
            <a:ext cx="9144000"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Hệ thống tạo văn bản tự động:</a:t>
            </a:r>
          </a:p>
        </p:txBody>
      </p:sp>
      <p:sp>
        <p:nvSpPr>
          <p:cNvPr id="8" name="TextBox 8"/>
          <p:cNvSpPr txBox="1"/>
          <p:nvPr/>
        </p:nvSpPr>
        <p:spPr>
          <a:xfrm>
            <a:off x="9144000" y="2641883"/>
            <a:ext cx="9144000" cy="3777615"/>
          </a:xfrm>
          <a:prstGeom prst="rect">
            <a:avLst/>
          </a:prstGeom>
        </p:spPr>
        <p:txBody>
          <a:bodyPr lIns="0" tIns="0" rIns="0" bIns="0" rtlCol="0" anchor="t">
            <a:spAutoFit/>
          </a:bodyPr>
          <a:lstStyle/>
          <a:p>
            <a:pPr marL="582930" lvl="1" indent="-291465" algn="l">
              <a:lnSpc>
                <a:spcPts val="4320"/>
              </a:lnSpc>
              <a:buFont typeface="Arial"/>
              <a:buChar char="•"/>
            </a:pPr>
            <a:r>
              <a:rPr lang="en-US" sz="2700">
                <a:solidFill>
                  <a:srgbClr val="000000"/>
                </a:solidFill>
                <a:latin typeface="Noto Serif Display"/>
                <a:ea typeface="Noto Serif Display"/>
                <a:cs typeface="Noto Serif Display"/>
                <a:sym typeface="Noto Serif Display"/>
              </a:rPr>
              <a:t>Tích hợp SimCTG và Contrastive Search vào các hệ thống đối thoại để giúp máy tính hiểu và trả lời câu hỏi của con người một cách tự nhiên và chính xác hơn.</a:t>
            </a:r>
          </a:p>
          <a:p>
            <a:pPr marL="582930" lvl="1" indent="-291465" algn="l">
              <a:lnSpc>
                <a:spcPts val="4320"/>
              </a:lnSpc>
              <a:buFont typeface="Arial"/>
              <a:buChar char="•"/>
            </a:pPr>
            <a:r>
              <a:rPr lang="en-US" sz="2700">
                <a:solidFill>
                  <a:srgbClr val="000000"/>
                </a:solidFill>
                <a:latin typeface="Noto Serif Display"/>
                <a:ea typeface="Noto Serif Display"/>
                <a:cs typeface="Noto Serif Display"/>
                <a:sym typeface="Noto Serif Display"/>
              </a:rPr>
              <a:t>Phát triển các hệ thống đối thoại đa ngôn ngữ để hỗ trợ giao tiếp giữa người dùng từ các nền văn hóa khác nhau.</a:t>
            </a:r>
          </a:p>
        </p:txBody>
      </p:sp>
      <p:sp>
        <p:nvSpPr>
          <p:cNvPr id="9" name="TextBox 9"/>
          <p:cNvSpPr txBox="1"/>
          <p:nvPr/>
        </p:nvSpPr>
        <p:spPr>
          <a:xfrm>
            <a:off x="9144000" y="1851254"/>
            <a:ext cx="5134573" cy="712470"/>
          </a:xfrm>
          <a:prstGeom prst="rect">
            <a:avLst/>
          </a:prstGeom>
        </p:spPr>
        <p:txBody>
          <a:bodyPr lIns="0" tIns="0" rIns="0" bIns="0" rtlCol="0" anchor="t">
            <a:spAutoFit/>
          </a:bodyPr>
          <a:lstStyle/>
          <a:p>
            <a:pPr algn="l">
              <a:lnSpc>
                <a:spcPts val="5880"/>
              </a:lnSpc>
            </a:pPr>
            <a:r>
              <a:rPr lang="en-US" sz="4200">
                <a:solidFill>
                  <a:srgbClr val="000000"/>
                </a:solidFill>
                <a:latin typeface="Noto Serif Display Bold"/>
                <a:ea typeface="Noto Serif Display Bold"/>
                <a:cs typeface="Noto Serif Display Bold"/>
                <a:sym typeface="Noto Serif Display Bold"/>
              </a:rPr>
              <a:t>Hệ thống đối thoại:</a:t>
            </a:r>
          </a:p>
        </p:txBody>
      </p:sp>
      <p:sp>
        <p:nvSpPr>
          <p:cNvPr id="10" name="TextBox 10"/>
          <p:cNvSpPr txBox="1"/>
          <p:nvPr/>
        </p:nvSpPr>
        <p:spPr>
          <a:xfrm>
            <a:off x="3644106" y="6695679"/>
            <a:ext cx="10727202" cy="712470"/>
          </a:xfrm>
          <a:prstGeom prst="rect">
            <a:avLst/>
          </a:prstGeom>
        </p:spPr>
        <p:txBody>
          <a:bodyPr lIns="0" tIns="0" rIns="0" bIns="0" rtlCol="0" anchor="t">
            <a:spAutoFit/>
          </a:bodyPr>
          <a:lstStyle/>
          <a:p>
            <a:pPr algn="ctr">
              <a:lnSpc>
                <a:spcPts val="5880"/>
              </a:lnSpc>
            </a:pPr>
            <a:r>
              <a:rPr lang="en-US" sz="4200">
                <a:solidFill>
                  <a:srgbClr val="000000"/>
                </a:solidFill>
                <a:latin typeface="Noto Serif Display Bold"/>
                <a:ea typeface="Noto Serif Display Bold"/>
                <a:cs typeface="Noto Serif Display Bold"/>
                <a:sym typeface="Noto Serif Display Bold"/>
              </a:rPr>
              <a:t>Ứng dụng ngôn ngữ tự nhiên khác:</a:t>
            </a:r>
          </a:p>
        </p:txBody>
      </p:sp>
      <p:sp>
        <p:nvSpPr>
          <p:cNvPr id="11" name="TextBox 11"/>
          <p:cNvSpPr txBox="1"/>
          <p:nvPr/>
        </p:nvSpPr>
        <p:spPr>
          <a:xfrm>
            <a:off x="0" y="7413821"/>
            <a:ext cx="18015415" cy="2291080"/>
          </a:xfrm>
          <a:prstGeom prst="rect">
            <a:avLst/>
          </a:prstGeom>
        </p:spPr>
        <p:txBody>
          <a:bodyPr lIns="0" tIns="0" rIns="0" bIns="0" rtlCol="0" anchor="t">
            <a:spAutoFit/>
          </a:bodyPr>
          <a:lstStyle/>
          <a:p>
            <a:pPr marL="626111" lvl="1" indent="-313055" algn="l">
              <a:lnSpc>
                <a:spcPts val="4640"/>
              </a:lnSpc>
              <a:buFont typeface="Arial"/>
              <a:buChar char="•"/>
            </a:pPr>
            <a:r>
              <a:rPr lang="en-US" sz="2900">
                <a:solidFill>
                  <a:srgbClr val="000000"/>
                </a:solidFill>
                <a:latin typeface="Noto Serif Display"/>
                <a:ea typeface="Noto Serif Display"/>
                <a:cs typeface="Noto Serif Display"/>
                <a:sym typeface="Noto Serif Display"/>
              </a:rPr>
              <a:t>Sử dụng SimCTG và Contrastive Search để cải thiện hiệu quả của các ứng dụng ngôn ngữ tự nhiên khác như dịch máy, phân tích tình cảm, và nhận dạng thực thể.</a:t>
            </a:r>
          </a:p>
          <a:p>
            <a:pPr marL="626111" lvl="1" indent="-313055" algn="l">
              <a:lnSpc>
                <a:spcPts val="4640"/>
              </a:lnSpc>
              <a:buFont typeface="Arial"/>
              <a:buChar char="•"/>
            </a:pPr>
            <a:r>
              <a:rPr lang="en-US" sz="2900">
                <a:solidFill>
                  <a:srgbClr val="000000"/>
                </a:solidFill>
                <a:latin typeface="Noto Serif Display"/>
                <a:ea typeface="Noto Serif Display"/>
                <a:cs typeface="Noto Serif Display"/>
                <a:sym typeface="Noto Serif Display"/>
              </a:rPr>
              <a:t>Phát triển các công cụ hỗ trợ ngôn ngữ tự nhiên cho các lĩnh vực khác nhau như giáo dục, y tế, và kinh doanh.</a:t>
            </a:r>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sp>
        <p:nvSpPr>
          <p:cNvPr id="2" name="TextBox 2"/>
          <p:cNvSpPr txBox="1"/>
          <p:nvPr/>
        </p:nvSpPr>
        <p:spPr>
          <a:xfrm>
            <a:off x="771525" y="2983865"/>
            <a:ext cx="16744950" cy="3756025"/>
          </a:xfrm>
          <a:prstGeom prst="rect">
            <a:avLst/>
          </a:prstGeom>
        </p:spPr>
        <p:txBody>
          <a:bodyPr lIns="0" tIns="0" rIns="0" bIns="0" rtlCol="0" anchor="t">
            <a:spAutoFit/>
          </a:bodyPr>
          <a:lstStyle/>
          <a:p>
            <a:pPr marL="0" lvl="0" indent="0" algn="ctr">
              <a:lnSpc>
                <a:spcPts val="30799"/>
              </a:lnSpc>
              <a:spcBef>
                <a:spcPct val="0"/>
              </a:spcBef>
            </a:pPr>
            <a:r>
              <a:rPr lang="en-US" sz="21999">
                <a:solidFill>
                  <a:srgbClr val="000000"/>
                </a:solidFill>
                <a:latin typeface="Open Sans Bold"/>
                <a:ea typeface="Open Sans Bold"/>
                <a:cs typeface="Open Sans Bold"/>
                <a:sym typeface="Open Sans Bold"/>
              </a:rPr>
              <a:t>Thanks</a:t>
            </a:r>
            <a:r>
              <a:rPr lang="en-US" sz="21999" u="none">
                <a:solidFill>
                  <a:srgbClr val="000000"/>
                </a:solidFill>
                <a:latin typeface="Open Sans Bold"/>
                <a:ea typeface="Open Sans Bold"/>
                <a:cs typeface="Open Sans Bold"/>
                <a:sym typeface="Open Sans Bold"/>
              </a:rPr>
              <a:t>!</a:t>
            </a:r>
            <a:r>
              <a:rPr lang="en-US" sz="21999" u="none">
                <a:solidFill>
                  <a:srgbClr val="000000"/>
                </a:solidFill>
                <a:latin typeface="Open Sans"/>
                <a:ea typeface="Open Sans"/>
                <a:cs typeface="Open Sans"/>
                <a:sym typeface="Open Sans"/>
              </a:rPr>
              <a:t> </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0" y="-4994118"/>
            <a:ext cx="18693558" cy="18693558"/>
          </a:xfrm>
          <a:custGeom>
            <a:avLst/>
            <a:gdLst/>
            <a:ahLst/>
            <a:cxnLst/>
            <a:rect l="l" t="t" r="r" b="b"/>
            <a:pathLst>
              <a:path w="18693558" h="18693558">
                <a:moveTo>
                  <a:pt x="0" y="0"/>
                </a:moveTo>
                <a:lnTo>
                  <a:pt x="18693558" y="0"/>
                </a:lnTo>
                <a:lnTo>
                  <a:pt x="18693558" y="18693558"/>
                </a:lnTo>
                <a:lnTo>
                  <a:pt x="0" y="18693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99791" y="3088733"/>
            <a:ext cx="8396418" cy="4861342"/>
          </a:xfrm>
          <a:custGeom>
            <a:avLst/>
            <a:gdLst/>
            <a:ahLst/>
            <a:cxnLst/>
            <a:rect l="l" t="t" r="r" b="b"/>
            <a:pathLst>
              <a:path w="8396418" h="4861342">
                <a:moveTo>
                  <a:pt x="0" y="0"/>
                </a:moveTo>
                <a:lnTo>
                  <a:pt x="8396418" y="0"/>
                </a:lnTo>
                <a:lnTo>
                  <a:pt x="8396418" y="4861342"/>
                </a:lnTo>
                <a:lnTo>
                  <a:pt x="0" y="4861342"/>
                </a:lnTo>
                <a:lnTo>
                  <a:pt x="0" y="0"/>
                </a:lnTo>
                <a:close/>
              </a:path>
            </a:pathLst>
          </a:custGeom>
          <a:blipFill>
            <a:blip r:embed="rId4"/>
            <a:stretch>
              <a:fillRect l="-537" r="-537"/>
            </a:stretch>
          </a:blipFill>
        </p:spPr>
        <p:txBody>
          <a:bodyPr/>
          <a:lstStyle/>
          <a:p>
            <a:endParaRPr lang="vi-VN"/>
          </a:p>
        </p:txBody>
      </p:sp>
      <p:sp>
        <p:nvSpPr>
          <p:cNvPr id="4" name="Freeform 4"/>
          <p:cNvSpPr/>
          <p:nvPr/>
        </p:nvSpPr>
        <p:spPr>
          <a:xfrm rot="2087301">
            <a:off x="3511264" y="-77305"/>
            <a:ext cx="2845399" cy="2845399"/>
          </a:xfrm>
          <a:custGeom>
            <a:avLst/>
            <a:gdLst/>
            <a:ahLst/>
            <a:cxnLst/>
            <a:rect l="l" t="t" r="r" b="b"/>
            <a:pathLst>
              <a:path w="2845399" h="2845399">
                <a:moveTo>
                  <a:pt x="0" y="0"/>
                </a:moveTo>
                <a:lnTo>
                  <a:pt x="2845400" y="0"/>
                </a:lnTo>
                <a:lnTo>
                  <a:pt x="2845400" y="2845399"/>
                </a:lnTo>
                <a:lnTo>
                  <a:pt x="0" y="28453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rot="1430909">
            <a:off x="16397671" y="255586"/>
            <a:ext cx="1495035" cy="1092735"/>
          </a:xfrm>
          <a:custGeom>
            <a:avLst/>
            <a:gdLst/>
            <a:ahLst/>
            <a:cxnLst/>
            <a:rect l="l" t="t" r="r" b="b"/>
            <a:pathLst>
              <a:path w="1495035" h="1092735">
                <a:moveTo>
                  <a:pt x="0" y="0"/>
                </a:moveTo>
                <a:lnTo>
                  <a:pt x="1495035" y="0"/>
                </a:lnTo>
                <a:lnTo>
                  <a:pt x="1495035" y="1092734"/>
                </a:lnTo>
                <a:lnTo>
                  <a:pt x="0" y="10927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rot="-2025401">
            <a:off x="533727" y="8419639"/>
            <a:ext cx="1904394" cy="1779743"/>
          </a:xfrm>
          <a:custGeom>
            <a:avLst/>
            <a:gdLst/>
            <a:ahLst/>
            <a:cxnLst/>
            <a:rect l="l" t="t" r="r" b="b"/>
            <a:pathLst>
              <a:path w="1904394" h="1779743">
                <a:moveTo>
                  <a:pt x="0" y="0"/>
                </a:moveTo>
                <a:lnTo>
                  <a:pt x="1904394" y="0"/>
                </a:lnTo>
                <a:lnTo>
                  <a:pt x="1904394" y="1779743"/>
                </a:lnTo>
                <a:lnTo>
                  <a:pt x="0" y="17797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7" name="Freeform 7"/>
          <p:cNvSpPr/>
          <p:nvPr/>
        </p:nvSpPr>
        <p:spPr>
          <a:xfrm rot="-8795655">
            <a:off x="1158144" y="900661"/>
            <a:ext cx="1836933" cy="1730057"/>
          </a:xfrm>
          <a:custGeom>
            <a:avLst/>
            <a:gdLst/>
            <a:ahLst/>
            <a:cxnLst/>
            <a:rect l="l" t="t" r="r" b="b"/>
            <a:pathLst>
              <a:path w="1836933" h="1730057">
                <a:moveTo>
                  <a:pt x="0" y="0"/>
                </a:moveTo>
                <a:lnTo>
                  <a:pt x="1836933" y="0"/>
                </a:lnTo>
                <a:lnTo>
                  <a:pt x="1836933" y="1730056"/>
                </a:lnTo>
                <a:lnTo>
                  <a:pt x="0" y="17300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8" name="TextBox 8"/>
          <p:cNvSpPr txBox="1"/>
          <p:nvPr/>
        </p:nvSpPr>
        <p:spPr>
          <a:xfrm>
            <a:off x="8777184" y="1095375"/>
            <a:ext cx="9307599" cy="1063368"/>
          </a:xfrm>
          <a:prstGeom prst="rect">
            <a:avLst/>
          </a:prstGeom>
        </p:spPr>
        <p:txBody>
          <a:bodyPr lIns="0" tIns="0" rIns="0" bIns="0" rtlCol="0" anchor="t">
            <a:spAutoFit/>
          </a:bodyPr>
          <a:lstStyle/>
          <a:p>
            <a:pPr marL="0" lvl="0" indent="0" algn="l">
              <a:lnSpc>
                <a:spcPts val="8055"/>
              </a:lnSpc>
              <a:spcBef>
                <a:spcPct val="0"/>
              </a:spcBef>
            </a:pPr>
            <a:r>
              <a:rPr lang="en-US" sz="7390">
                <a:solidFill>
                  <a:srgbClr val="000000"/>
                </a:solidFill>
                <a:latin typeface="DejaVu Serif Bold"/>
                <a:ea typeface="DejaVu Serif Bold"/>
                <a:cs typeface="DejaVu Serif Bold"/>
                <a:sym typeface="DejaVu Serif Bold"/>
              </a:rPr>
              <a:t>I. Giới thiệu </a:t>
            </a:r>
          </a:p>
        </p:txBody>
      </p:sp>
      <p:sp>
        <p:nvSpPr>
          <p:cNvPr id="9" name="TextBox 9"/>
          <p:cNvSpPr txBox="1"/>
          <p:nvPr/>
        </p:nvSpPr>
        <p:spPr>
          <a:xfrm>
            <a:off x="8777184" y="2451869"/>
            <a:ext cx="9307599" cy="7319103"/>
          </a:xfrm>
          <a:prstGeom prst="rect">
            <a:avLst/>
          </a:prstGeom>
        </p:spPr>
        <p:txBody>
          <a:bodyPr lIns="0" tIns="0" rIns="0" bIns="0" rtlCol="0" anchor="t">
            <a:spAutoFit/>
          </a:bodyPr>
          <a:lstStyle/>
          <a:p>
            <a:pPr algn="l">
              <a:lnSpc>
                <a:spcPts val="4164"/>
              </a:lnSpc>
            </a:pPr>
            <a:r>
              <a:rPr lang="en-US" sz="2996">
                <a:solidFill>
                  <a:srgbClr val="000000"/>
                </a:solidFill>
                <a:latin typeface="Noto Serif Display"/>
                <a:ea typeface="Noto Serif Display"/>
                <a:cs typeface="Noto Serif Display"/>
                <a:sym typeface="Noto Serif Display"/>
              </a:rPr>
              <a:t>Tạo văn bản bằng mô hình Transformer mở rộng là một thành phần không thể thiếu trong nhiều ứng dụng xử lý ngôn ngữ tự nhiên.</a:t>
            </a:r>
          </a:p>
          <a:p>
            <a:pPr algn="l">
              <a:lnSpc>
                <a:spcPts val="4164"/>
              </a:lnSpc>
            </a:pPr>
            <a:endParaRPr lang="en-US" sz="2996">
              <a:solidFill>
                <a:srgbClr val="000000"/>
              </a:solidFill>
              <a:latin typeface="Noto Serif Display"/>
              <a:ea typeface="Noto Serif Display"/>
              <a:cs typeface="Noto Serif Display"/>
              <a:sym typeface="Noto Serif Display"/>
            </a:endParaRPr>
          </a:p>
          <a:p>
            <a:pPr algn="l">
              <a:lnSpc>
                <a:spcPts val="4164"/>
              </a:lnSpc>
            </a:pPr>
            <a:r>
              <a:rPr lang="en-US" sz="2996">
                <a:solidFill>
                  <a:srgbClr val="000000"/>
                </a:solidFill>
                <a:latin typeface="Noto Serif Display"/>
                <a:ea typeface="Noto Serif Display"/>
                <a:cs typeface="Noto Serif Display"/>
                <a:sym typeface="Noto Serif Display"/>
              </a:rPr>
              <a:t>Tuy nhiên, phương pháp tiếp cận thông thường bằng cách huấn luyện mô hình ngôn ngữ với ước tính xác suất hợp lý cực đại (MLE) và giải mã chuỗi có khả năng cao nhất thường không đủ.</a:t>
            </a:r>
          </a:p>
          <a:p>
            <a:pPr algn="l">
              <a:lnSpc>
                <a:spcPts val="4164"/>
              </a:lnSpc>
            </a:pPr>
            <a:endParaRPr lang="en-US" sz="2996">
              <a:solidFill>
                <a:srgbClr val="000000"/>
              </a:solidFill>
              <a:latin typeface="Noto Serif Display"/>
              <a:ea typeface="Noto Serif Display"/>
              <a:cs typeface="Noto Serif Display"/>
              <a:sym typeface="Noto Serif Display"/>
            </a:endParaRPr>
          </a:p>
          <a:p>
            <a:pPr algn="l">
              <a:lnSpc>
                <a:spcPts val="4164"/>
              </a:lnSpc>
            </a:pPr>
            <a:r>
              <a:rPr lang="en-US" sz="2996">
                <a:solidFill>
                  <a:srgbClr val="000000"/>
                </a:solidFill>
                <a:latin typeface="Noto Serif Display"/>
                <a:ea typeface="Noto Serif Display"/>
                <a:cs typeface="Noto Serif Display"/>
                <a:sym typeface="Noto Serif Display"/>
              </a:rPr>
              <a:t>Cụ thể, các mô hình hóa này thường dẫn đến vấn đề suy giảm, tức là văn bản được tạo ra từ mô hình ngôn ngữ thường nhạt nhẽo và chứa các lặp lại không mong muốn ở nhiều cấp độ khác nhau (ví dụ, mức từ, cụm từ và câu). </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859397" y="-560832"/>
            <a:ext cx="18693558" cy="18693558"/>
          </a:xfrm>
          <a:custGeom>
            <a:avLst/>
            <a:gdLst/>
            <a:ahLst/>
            <a:cxnLst/>
            <a:rect l="l" t="t" r="r" b="b"/>
            <a:pathLst>
              <a:path w="18693558" h="18693558">
                <a:moveTo>
                  <a:pt x="0" y="0"/>
                </a:moveTo>
                <a:lnTo>
                  <a:pt x="18693557" y="0"/>
                </a:lnTo>
                <a:lnTo>
                  <a:pt x="18693557" y="18693558"/>
                </a:lnTo>
                <a:lnTo>
                  <a:pt x="0" y="18693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45948" y="3254249"/>
            <a:ext cx="7601062" cy="4885100"/>
          </a:xfrm>
          <a:custGeom>
            <a:avLst/>
            <a:gdLst/>
            <a:ahLst/>
            <a:cxnLst/>
            <a:rect l="l" t="t" r="r" b="b"/>
            <a:pathLst>
              <a:path w="7601062" h="4885100">
                <a:moveTo>
                  <a:pt x="0" y="0"/>
                </a:moveTo>
                <a:lnTo>
                  <a:pt x="7601062" y="0"/>
                </a:lnTo>
                <a:lnTo>
                  <a:pt x="7601062" y="4885100"/>
                </a:lnTo>
                <a:lnTo>
                  <a:pt x="0" y="4885100"/>
                </a:lnTo>
                <a:lnTo>
                  <a:pt x="0" y="0"/>
                </a:lnTo>
                <a:close/>
              </a:path>
            </a:pathLst>
          </a:custGeom>
          <a:blipFill>
            <a:blip r:embed="rId4"/>
            <a:stretch>
              <a:fillRect t="-1825" b="-1825"/>
            </a:stretch>
          </a:blipFill>
        </p:spPr>
        <p:txBody>
          <a:bodyPr/>
          <a:lstStyle/>
          <a:p>
            <a:endParaRPr lang="vi-VN"/>
          </a:p>
        </p:txBody>
      </p:sp>
      <p:sp>
        <p:nvSpPr>
          <p:cNvPr id="4" name="Freeform 4"/>
          <p:cNvSpPr/>
          <p:nvPr/>
        </p:nvSpPr>
        <p:spPr>
          <a:xfrm>
            <a:off x="16394992" y="166116"/>
            <a:ext cx="1728615" cy="2359152"/>
          </a:xfrm>
          <a:custGeom>
            <a:avLst/>
            <a:gdLst/>
            <a:ahLst/>
            <a:cxnLst/>
            <a:rect l="l" t="t" r="r" b="b"/>
            <a:pathLst>
              <a:path w="1728615" h="2359152">
                <a:moveTo>
                  <a:pt x="0" y="0"/>
                </a:moveTo>
                <a:lnTo>
                  <a:pt x="1728616" y="0"/>
                </a:lnTo>
                <a:lnTo>
                  <a:pt x="1728616" y="2359152"/>
                </a:lnTo>
                <a:lnTo>
                  <a:pt x="0" y="2359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622646" y="8785947"/>
            <a:ext cx="1640881" cy="1232152"/>
          </a:xfrm>
          <a:custGeom>
            <a:avLst/>
            <a:gdLst/>
            <a:ahLst/>
            <a:cxnLst/>
            <a:rect l="l" t="t" r="r" b="b"/>
            <a:pathLst>
              <a:path w="1640881" h="1232152">
                <a:moveTo>
                  <a:pt x="0" y="0"/>
                </a:moveTo>
                <a:lnTo>
                  <a:pt x="1640881" y="0"/>
                </a:lnTo>
                <a:lnTo>
                  <a:pt x="1640881" y="1232152"/>
                </a:lnTo>
                <a:lnTo>
                  <a:pt x="0" y="12321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TextBox 6"/>
          <p:cNvSpPr txBox="1"/>
          <p:nvPr/>
        </p:nvSpPr>
        <p:spPr>
          <a:xfrm>
            <a:off x="8212704" y="1555812"/>
            <a:ext cx="9618295" cy="8839669"/>
          </a:xfrm>
          <a:prstGeom prst="rect">
            <a:avLst/>
          </a:prstGeom>
        </p:spPr>
        <p:txBody>
          <a:bodyPr lIns="0" tIns="0" rIns="0" bIns="0" rtlCol="0" anchor="t">
            <a:spAutoFit/>
          </a:bodyPr>
          <a:lstStyle/>
          <a:p>
            <a:pPr algn="l">
              <a:lnSpc>
                <a:spcPts val="7488"/>
              </a:lnSpc>
            </a:pPr>
            <a:r>
              <a:rPr lang="en-US" sz="4800">
                <a:solidFill>
                  <a:srgbClr val="000000"/>
                </a:solidFill>
                <a:latin typeface="Noto Serif Display Bold"/>
                <a:ea typeface="Noto Serif Display Bold"/>
                <a:cs typeface="Noto Serif Display Bold"/>
                <a:sym typeface="Noto Serif Display Bold"/>
              </a:rPr>
              <a:t>Vấn đề chính :</a:t>
            </a:r>
          </a:p>
          <a:p>
            <a:pPr algn="l">
              <a:lnSpc>
                <a:spcPts val="4830"/>
              </a:lnSpc>
            </a:pPr>
            <a:r>
              <a:rPr lang="en-US" sz="3096">
                <a:solidFill>
                  <a:srgbClr val="000000"/>
                </a:solidFill>
                <a:latin typeface="Noto Serif Display Bold"/>
                <a:ea typeface="Noto Serif Display Bold"/>
                <a:cs typeface="Noto Serif Display Bold"/>
                <a:sym typeface="Noto Serif Display Bold"/>
              </a:rPr>
              <a:t>Văn bản nhạt nhẽo và lặp lại:</a:t>
            </a:r>
          </a:p>
          <a:p>
            <a:pPr marL="668460" lvl="1" indent="-334230" algn="l">
              <a:lnSpc>
                <a:spcPts val="4830"/>
              </a:lnSpc>
              <a:buFont typeface="Arial"/>
              <a:buChar char="•"/>
            </a:pPr>
            <a:r>
              <a:rPr lang="en-US" sz="3096">
                <a:solidFill>
                  <a:srgbClr val="000000"/>
                </a:solidFill>
                <a:latin typeface="Noto Serif Display"/>
                <a:ea typeface="Noto Serif Display"/>
                <a:cs typeface="Noto Serif Display"/>
                <a:sym typeface="Noto Serif Display"/>
              </a:rPr>
              <a:t>Các mô hình ngôn ngữ hiện tại thường tạo ra văn bản thiếu sinh động và có sự lặp lại không mong muốn ở nhiều cấp độ khác nhau (từ, cụm từ, câu).</a:t>
            </a:r>
          </a:p>
          <a:p>
            <a:pPr algn="l">
              <a:lnSpc>
                <a:spcPts val="4830"/>
              </a:lnSpc>
            </a:pPr>
            <a:r>
              <a:rPr lang="en-US" sz="3096">
                <a:solidFill>
                  <a:srgbClr val="000000"/>
                </a:solidFill>
                <a:latin typeface="Noto Serif Display Bold"/>
                <a:ea typeface="Noto Serif Display Bold"/>
                <a:cs typeface="Noto Serif Display Bold"/>
                <a:sym typeface="Noto Serif Display Bold"/>
              </a:rPr>
              <a:t>Giải pháp trước đây và vấn đề mới:</a:t>
            </a:r>
          </a:p>
          <a:p>
            <a:pPr marL="668460" lvl="1" indent="-334230" algn="l">
              <a:lnSpc>
                <a:spcPts val="4830"/>
              </a:lnSpc>
              <a:buFont typeface="Arial"/>
              <a:buChar char="•"/>
            </a:pPr>
            <a:r>
              <a:rPr lang="en-US" sz="3096">
                <a:solidFill>
                  <a:srgbClr val="000000"/>
                </a:solidFill>
                <a:latin typeface="Noto Serif Display"/>
                <a:ea typeface="Noto Serif Display"/>
                <a:cs typeface="Noto Serif Display"/>
                <a:sym typeface="Noto Serif Display"/>
              </a:rPr>
              <a:t>Một số giải pháp trước đây đã thử sửa đổi chiến lược giải mã bằng cách lấy mẫu từ nhóm từ vựng ít khả năng xuất hiện hơn. Tuy nhiên, điều này dẫn đến vấn đề thiếu nhất quán về nghĩa, tức là văn bản tạo ra có thể dao động hoặc mâu thuẫn với ngữ nghĩa ban đầu.</a:t>
            </a:r>
          </a:p>
          <a:p>
            <a:pPr algn="l">
              <a:lnSpc>
                <a:spcPts val="4830"/>
              </a:lnSpc>
            </a:pPr>
            <a:endParaRPr lang="en-US" sz="3096">
              <a:solidFill>
                <a:srgbClr val="000000"/>
              </a:solidFill>
              <a:latin typeface="Noto Serif Display"/>
              <a:ea typeface="Noto Serif Display"/>
              <a:cs typeface="Noto Serif Display"/>
              <a:sym typeface="Noto Serif Display"/>
            </a:endParaRPr>
          </a:p>
        </p:txBody>
      </p:sp>
      <p:sp>
        <p:nvSpPr>
          <p:cNvPr id="7" name="Freeform 7"/>
          <p:cNvSpPr/>
          <p:nvPr/>
        </p:nvSpPr>
        <p:spPr>
          <a:xfrm>
            <a:off x="16630047" y="8785947"/>
            <a:ext cx="1258507" cy="1310945"/>
          </a:xfrm>
          <a:custGeom>
            <a:avLst/>
            <a:gdLst/>
            <a:ahLst/>
            <a:cxnLst/>
            <a:rect l="l" t="t" r="r" b="b"/>
            <a:pathLst>
              <a:path w="1258507" h="1310945">
                <a:moveTo>
                  <a:pt x="0" y="0"/>
                </a:moveTo>
                <a:lnTo>
                  <a:pt x="1258506" y="0"/>
                </a:lnTo>
                <a:lnTo>
                  <a:pt x="1258506" y="1310944"/>
                </a:lnTo>
                <a:lnTo>
                  <a:pt x="0" y="13109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8" name="TextBox 8"/>
          <p:cNvSpPr txBox="1"/>
          <p:nvPr/>
        </p:nvSpPr>
        <p:spPr>
          <a:xfrm>
            <a:off x="345948" y="1309559"/>
            <a:ext cx="7282213" cy="1169479"/>
          </a:xfrm>
          <a:prstGeom prst="rect">
            <a:avLst/>
          </a:prstGeom>
        </p:spPr>
        <p:txBody>
          <a:bodyPr lIns="0" tIns="0" rIns="0" bIns="0" rtlCol="0" anchor="t">
            <a:spAutoFit/>
          </a:bodyPr>
          <a:lstStyle/>
          <a:p>
            <a:pPr marL="0" lvl="0" indent="0" algn="l">
              <a:lnSpc>
                <a:spcPts val="8905"/>
              </a:lnSpc>
              <a:spcBef>
                <a:spcPct val="0"/>
              </a:spcBef>
            </a:pPr>
            <a:r>
              <a:rPr lang="en-US" sz="8170">
                <a:solidFill>
                  <a:srgbClr val="000000"/>
                </a:solidFill>
                <a:latin typeface="DejaVu Serif Bold"/>
                <a:ea typeface="DejaVu Serif Bold"/>
                <a:cs typeface="DejaVu Serif Bold"/>
                <a:sym typeface="DejaVu Serif Bold"/>
              </a:rPr>
              <a:t>I. Giới thiệu </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34897"/>
            <a:ext cx="18288000" cy="6420015"/>
          </a:xfrm>
          <a:custGeom>
            <a:avLst/>
            <a:gdLst/>
            <a:ahLst/>
            <a:cxnLst/>
            <a:rect l="l" t="t" r="r" b="b"/>
            <a:pathLst>
              <a:path w="18288000" h="6420015">
                <a:moveTo>
                  <a:pt x="0" y="0"/>
                </a:moveTo>
                <a:lnTo>
                  <a:pt x="18288000" y="0"/>
                </a:lnTo>
                <a:lnTo>
                  <a:pt x="18288000" y="6420014"/>
                </a:lnTo>
                <a:lnTo>
                  <a:pt x="0" y="6420014"/>
                </a:lnTo>
                <a:lnTo>
                  <a:pt x="0" y="0"/>
                </a:lnTo>
                <a:close/>
              </a:path>
            </a:pathLst>
          </a:custGeom>
          <a:blipFill>
            <a:blip r:embed="rId2"/>
            <a:stretch>
              <a:fillRect/>
            </a:stretch>
          </a:blipFill>
        </p:spPr>
        <p:txBody>
          <a:bodyPr/>
          <a:lstStyle/>
          <a:p>
            <a:endParaRPr lang="vi-VN"/>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51254" y="3477390"/>
            <a:ext cx="4472672" cy="2686703"/>
            <a:chOff x="0" y="0"/>
            <a:chExt cx="5963563" cy="3582270"/>
          </a:xfrm>
        </p:grpSpPr>
        <p:grpSp>
          <p:nvGrpSpPr>
            <p:cNvPr id="3" name="Group 3"/>
            <p:cNvGrpSpPr/>
            <p:nvPr/>
          </p:nvGrpSpPr>
          <p:grpSpPr>
            <a:xfrm>
              <a:off x="0" y="0"/>
              <a:ext cx="5963563" cy="3582270"/>
              <a:chOff x="0" y="0"/>
              <a:chExt cx="1384160" cy="831455"/>
            </a:xfrm>
          </p:grpSpPr>
          <p:sp>
            <p:nvSpPr>
              <p:cNvPr id="4" name="Freeform 4"/>
              <p:cNvSpPr/>
              <p:nvPr/>
            </p:nvSpPr>
            <p:spPr>
              <a:xfrm>
                <a:off x="0" y="0"/>
                <a:ext cx="1384160" cy="831455"/>
              </a:xfrm>
              <a:custGeom>
                <a:avLst/>
                <a:gdLst/>
                <a:ahLst/>
                <a:cxnLst/>
                <a:rect l="l" t="t" r="r" b="b"/>
                <a:pathLst>
                  <a:path w="1384160" h="831455">
                    <a:moveTo>
                      <a:pt x="82653" y="0"/>
                    </a:moveTo>
                    <a:lnTo>
                      <a:pt x="1301506" y="0"/>
                    </a:lnTo>
                    <a:cubicBezTo>
                      <a:pt x="1323427" y="0"/>
                      <a:pt x="1344451" y="8708"/>
                      <a:pt x="1359951" y="24209"/>
                    </a:cubicBezTo>
                    <a:cubicBezTo>
                      <a:pt x="1375452" y="39709"/>
                      <a:pt x="1384160" y="60732"/>
                      <a:pt x="1384160" y="82653"/>
                    </a:cubicBezTo>
                    <a:lnTo>
                      <a:pt x="1384160" y="748802"/>
                    </a:lnTo>
                    <a:cubicBezTo>
                      <a:pt x="1384160" y="770723"/>
                      <a:pt x="1375452" y="791746"/>
                      <a:pt x="1359951" y="807246"/>
                    </a:cubicBezTo>
                    <a:cubicBezTo>
                      <a:pt x="1344451" y="822747"/>
                      <a:pt x="1323427" y="831455"/>
                      <a:pt x="1301506" y="831455"/>
                    </a:cubicBezTo>
                    <a:lnTo>
                      <a:pt x="82653" y="831455"/>
                    </a:lnTo>
                    <a:cubicBezTo>
                      <a:pt x="60732" y="831455"/>
                      <a:pt x="39709" y="822747"/>
                      <a:pt x="24209" y="807246"/>
                    </a:cubicBezTo>
                    <a:cubicBezTo>
                      <a:pt x="8708" y="791746"/>
                      <a:pt x="0" y="770723"/>
                      <a:pt x="0" y="748802"/>
                    </a:cubicBezTo>
                    <a:lnTo>
                      <a:pt x="0" y="82653"/>
                    </a:lnTo>
                    <a:cubicBezTo>
                      <a:pt x="0" y="60732"/>
                      <a:pt x="8708" y="39709"/>
                      <a:pt x="24209" y="24209"/>
                    </a:cubicBezTo>
                    <a:cubicBezTo>
                      <a:pt x="39709" y="8708"/>
                      <a:pt x="60732" y="0"/>
                      <a:pt x="82653" y="0"/>
                    </a:cubicBezTo>
                    <a:close/>
                  </a:path>
                </a:pathLst>
              </a:custGeom>
              <a:solidFill>
                <a:srgbClr val="FDD85D"/>
              </a:solidFill>
              <a:ln w="47625" cap="rnd">
                <a:solidFill>
                  <a:srgbClr val="000000"/>
                </a:solidFill>
                <a:prstDash val="solid"/>
                <a:round/>
              </a:ln>
            </p:spPr>
            <p:txBody>
              <a:bodyPr/>
              <a:lstStyle/>
              <a:p>
                <a:endParaRPr lang="vi-VN"/>
              </a:p>
            </p:txBody>
          </p:sp>
          <p:sp>
            <p:nvSpPr>
              <p:cNvPr id="5" name="TextBox 5"/>
              <p:cNvSpPr txBox="1"/>
              <p:nvPr/>
            </p:nvSpPr>
            <p:spPr>
              <a:xfrm>
                <a:off x="0" y="-47625"/>
                <a:ext cx="1384160" cy="879080"/>
              </a:xfrm>
              <a:prstGeom prst="rect">
                <a:avLst/>
              </a:prstGeom>
            </p:spPr>
            <p:txBody>
              <a:bodyPr lIns="46175" tIns="46175" rIns="46175" bIns="46175" rtlCol="0" anchor="ctr"/>
              <a:lstStyle/>
              <a:p>
                <a:pPr algn="ctr">
                  <a:lnSpc>
                    <a:spcPts val="3268"/>
                  </a:lnSpc>
                </a:pPr>
                <a:endParaRPr/>
              </a:p>
            </p:txBody>
          </p:sp>
        </p:grpSp>
        <p:sp>
          <p:nvSpPr>
            <p:cNvPr id="6" name="TextBox 6"/>
            <p:cNvSpPr txBox="1"/>
            <p:nvPr/>
          </p:nvSpPr>
          <p:spPr>
            <a:xfrm>
              <a:off x="0" y="1175852"/>
              <a:ext cx="5963563" cy="1135316"/>
            </a:xfrm>
            <a:prstGeom prst="rect">
              <a:avLst/>
            </a:prstGeom>
          </p:spPr>
          <p:txBody>
            <a:bodyPr lIns="0" tIns="0" rIns="0" bIns="0" rtlCol="0" anchor="t">
              <a:spAutoFit/>
            </a:bodyPr>
            <a:lstStyle/>
            <a:p>
              <a:pPr algn="ctr">
                <a:lnSpc>
                  <a:spcPts val="7190"/>
                </a:lnSpc>
                <a:spcBef>
                  <a:spcPct val="0"/>
                </a:spcBef>
              </a:pPr>
              <a:r>
                <a:rPr lang="en-US" sz="5173" spc="98">
                  <a:solidFill>
                    <a:srgbClr val="000000"/>
                  </a:solidFill>
                  <a:latin typeface="Saira ExtraCondensed Semi-Bold"/>
                  <a:ea typeface="Saira ExtraCondensed Semi-Bold"/>
                  <a:cs typeface="Saira ExtraCondensed Semi-Bold"/>
                  <a:sym typeface="Saira ExtraCondensed Semi-Bold"/>
                </a:rPr>
                <a:t>SimCTG</a:t>
              </a:r>
            </a:p>
          </p:txBody>
        </p:sp>
      </p:grpSp>
      <p:grpSp>
        <p:nvGrpSpPr>
          <p:cNvPr id="7" name="Group 7"/>
          <p:cNvGrpSpPr/>
          <p:nvPr/>
        </p:nvGrpSpPr>
        <p:grpSpPr>
          <a:xfrm>
            <a:off x="1629693" y="7202410"/>
            <a:ext cx="4500372" cy="2562225"/>
            <a:chOff x="0" y="0"/>
            <a:chExt cx="6000496" cy="3416300"/>
          </a:xfrm>
        </p:grpSpPr>
        <p:grpSp>
          <p:nvGrpSpPr>
            <p:cNvPr id="8" name="Group 8"/>
            <p:cNvGrpSpPr/>
            <p:nvPr/>
          </p:nvGrpSpPr>
          <p:grpSpPr>
            <a:xfrm>
              <a:off x="0" y="0"/>
              <a:ext cx="6000496" cy="3416300"/>
              <a:chOff x="0" y="0"/>
              <a:chExt cx="1185283" cy="674825"/>
            </a:xfrm>
          </p:grpSpPr>
          <p:sp>
            <p:nvSpPr>
              <p:cNvPr id="9" name="Freeform 9"/>
              <p:cNvSpPr/>
              <p:nvPr/>
            </p:nvSpPr>
            <p:spPr>
              <a:xfrm>
                <a:off x="0" y="0"/>
                <a:ext cx="1185283" cy="674825"/>
              </a:xfrm>
              <a:custGeom>
                <a:avLst/>
                <a:gdLst/>
                <a:ahLst/>
                <a:cxnLst/>
                <a:rect l="l" t="t" r="r" b="b"/>
                <a:pathLst>
                  <a:path w="1185283" h="674825">
                    <a:moveTo>
                      <a:pt x="87735" y="0"/>
                    </a:moveTo>
                    <a:lnTo>
                      <a:pt x="1097549" y="0"/>
                    </a:lnTo>
                    <a:cubicBezTo>
                      <a:pt x="1146003" y="0"/>
                      <a:pt x="1185283" y="39280"/>
                      <a:pt x="1185283" y="87735"/>
                    </a:cubicBezTo>
                    <a:lnTo>
                      <a:pt x="1185283" y="587090"/>
                    </a:lnTo>
                    <a:cubicBezTo>
                      <a:pt x="1185283" y="635545"/>
                      <a:pt x="1146003" y="674825"/>
                      <a:pt x="1097549" y="674825"/>
                    </a:cubicBezTo>
                    <a:lnTo>
                      <a:pt x="87735" y="674825"/>
                    </a:lnTo>
                    <a:cubicBezTo>
                      <a:pt x="64466" y="674825"/>
                      <a:pt x="42150" y="665581"/>
                      <a:pt x="25697" y="649128"/>
                    </a:cubicBezTo>
                    <a:cubicBezTo>
                      <a:pt x="9243" y="632674"/>
                      <a:pt x="0" y="610359"/>
                      <a:pt x="0" y="587090"/>
                    </a:cubicBezTo>
                    <a:lnTo>
                      <a:pt x="0" y="87735"/>
                    </a:lnTo>
                    <a:cubicBezTo>
                      <a:pt x="0" y="39280"/>
                      <a:pt x="39280" y="0"/>
                      <a:pt x="87735" y="0"/>
                    </a:cubicBezTo>
                    <a:close/>
                  </a:path>
                </a:pathLst>
              </a:custGeom>
              <a:solidFill>
                <a:srgbClr val="EBCFBF"/>
              </a:solidFill>
              <a:ln w="19050" cap="rnd">
                <a:solidFill>
                  <a:srgbClr val="000000"/>
                </a:solidFill>
                <a:prstDash val="solid"/>
                <a:round/>
              </a:ln>
            </p:spPr>
            <p:txBody>
              <a:bodyPr/>
              <a:lstStyle/>
              <a:p>
                <a:endParaRPr lang="vi-VN"/>
              </a:p>
            </p:txBody>
          </p:sp>
          <p:sp>
            <p:nvSpPr>
              <p:cNvPr id="10" name="TextBox 10"/>
              <p:cNvSpPr txBox="1"/>
              <p:nvPr/>
            </p:nvSpPr>
            <p:spPr>
              <a:xfrm>
                <a:off x="0" y="-47625"/>
                <a:ext cx="1185283" cy="722450"/>
              </a:xfrm>
              <a:prstGeom prst="rect">
                <a:avLst/>
              </a:prstGeom>
            </p:spPr>
            <p:txBody>
              <a:bodyPr lIns="50800" tIns="50800" rIns="50800" bIns="50800" rtlCol="0" anchor="ctr"/>
              <a:lstStyle/>
              <a:p>
                <a:pPr algn="ctr">
                  <a:lnSpc>
                    <a:spcPts val="3268"/>
                  </a:lnSpc>
                </a:pPr>
                <a:endParaRPr/>
              </a:p>
            </p:txBody>
          </p:sp>
        </p:grpSp>
        <p:sp>
          <p:nvSpPr>
            <p:cNvPr id="11" name="TextBox 11"/>
            <p:cNvSpPr txBox="1"/>
            <p:nvPr/>
          </p:nvSpPr>
          <p:spPr>
            <a:xfrm>
              <a:off x="594500" y="663575"/>
              <a:ext cx="4811495" cy="204152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Noto Serif Display Bold"/>
                  <a:ea typeface="Noto Serif Display Bold"/>
                  <a:cs typeface="Noto Serif Display Bold"/>
                  <a:sym typeface="Noto Serif Display Bold"/>
                </a:rPr>
                <a:t>MỤC TIÊU HUẤN LUYỆN TƯƠNG PHẢN </a:t>
              </a:r>
            </a:p>
          </p:txBody>
        </p:sp>
      </p:grpSp>
      <p:grpSp>
        <p:nvGrpSpPr>
          <p:cNvPr id="12" name="Group 12"/>
          <p:cNvGrpSpPr/>
          <p:nvPr/>
        </p:nvGrpSpPr>
        <p:grpSpPr>
          <a:xfrm>
            <a:off x="12245115" y="7116097"/>
            <a:ext cx="4781180" cy="2562225"/>
            <a:chOff x="0" y="0"/>
            <a:chExt cx="6374906" cy="3416300"/>
          </a:xfrm>
        </p:grpSpPr>
        <p:grpSp>
          <p:nvGrpSpPr>
            <p:cNvPr id="13" name="Group 13"/>
            <p:cNvGrpSpPr/>
            <p:nvPr/>
          </p:nvGrpSpPr>
          <p:grpSpPr>
            <a:xfrm>
              <a:off x="0" y="0"/>
              <a:ext cx="6374906" cy="3416300"/>
              <a:chOff x="0" y="0"/>
              <a:chExt cx="1259241" cy="674825"/>
            </a:xfrm>
          </p:grpSpPr>
          <p:sp>
            <p:nvSpPr>
              <p:cNvPr id="14" name="Freeform 14"/>
              <p:cNvSpPr/>
              <p:nvPr/>
            </p:nvSpPr>
            <p:spPr>
              <a:xfrm>
                <a:off x="0" y="0"/>
                <a:ext cx="1259241" cy="674825"/>
              </a:xfrm>
              <a:custGeom>
                <a:avLst/>
                <a:gdLst/>
                <a:ahLst/>
                <a:cxnLst/>
                <a:rect l="l" t="t" r="r" b="b"/>
                <a:pathLst>
                  <a:path w="1259241" h="674825">
                    <a:moveTo>
                      <a:pt x="82582" y="0"/>
                    </a:moveTo>
                    <a:lnTo>
                      <a:pt x="1176659" y="0"/>
                    </a:lnTo>
                    <a:cubicBezTo>
                      <a:pt x="1222268" y="0"/>
                      <a:pt x="1259241" y="36973"/>
                      <a:pt x="1259241" y="82582"/>
                    </a:cubicBezTo>
                    <a:lnTo>
                      <a:pt x="1259241" y="592243"/>
                    </a:lnTo>
                    <a:cubicBezTo>
                      <a:pt x="1259241" y="637852"/>
                      <a:pt x="1222268" y="674825"/>
                      <a:pt x="1176659" y="674825"/>
                    </a:cubicBezTo>
                    <a:lnTo>
                      <a:pt x="82582" y="674825"/>
                    </a:lnTo>
                    <a:cubicBezTo>
                      <a:pt x="36973" y="674825"/>
                      <a:pt x="0" y="637852"/>
                      <a:pt x="0" y="592243"/>
                    </a:cubicBezTo>
                    <a:lnTo>
                      <a:pt x="0" y="82582"/>
                    </a:lnTo>
                    <a:cubicBezTo>
                      <a:pt x="0" y="36973"/>
                      <a:pt x="36973" y="0"/>
                      <a:pt x="82582" y="0"/>
                    </a:cubicBezTo>
                    <a:close/>
                  </a:path>
                </a:pathLst>
              </a:custGeom>
              <a:solidFill>
                <a:srgbClr val="EBCFBF"/>
              </a:solidFill>
              <a:ln w="19050" cap="rnd">
                <a:solidFill>
                  <a:srgbClr val="000000"/>
                </a:solidFill>
                <a:prstDash val="solid"/>
                <a:round/>
              </a:ln>
            </p:spPr>
            <p:txBody>
              <a:bodyPr/>
              <a:lstStyle/>
              <a:p>
                <a:endParaRPr lang="vi-VN"/>
              </a:p>
            </p:txBody>
          </p:sp>
          <p:sp>
            <p:nvSpPr>
              <p:cNvPr id="15" name="TextBox 15"/>
              <p:cNvSpPr txBox="1"/>
              <p:nvPr/>
            </p:nvSpPr>
            <p:spPr>
              <a:xfrm>
                <a:off x="0" y="-47625"/>
                <a:ext cx="1259241" cy="722450"/>
              </a:xfrm>
              <a:prstGeom prst="rect">
                <a:avLst/>
              </a:prstGeom>
            </p:spPr>
            <p:txBody>
              <a:bodyPr lIns="50800" tIns="50800" rIns="50800" bIns="50800" rtlCol="0" anchor="ctr"/>
              <a:lstStyle/>
              <a:p>
                <a:pPr algn="ctr">
                  <a:lnSpc>
                    <a:spcPts val="3268"/>
                  </a:lnSpc>
                </a:pPr>
                <a:endParaRPr/>
              </a:p>
            </p:txBody>
          </p:sp>
        </p:grpSp>
        <p:sp>
          <p:nvSpPr>
            <p:cNvPr id="16" name="TextBox 16"/>
            <p:cNvSpPr txBox="1"/>
            <p:nvPr/>
          </p:nvSpPr>
          <p:spPr>
            <a:xfrm>
              <a:off x="631595" y="663575"/>
              <a:ext cx="5111716" cy="204152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Noto Serif Display Bold"/>
                  <a:ea typeface="Noto Serif Display Bold"/>
                  <a:cs typeface="Noto Serif Display Bold"/>
                  <a:sym typeface="Noto Serif Display Bold"/>
                </a:rPr>
                <a:t>PHƯƠNG PHÁP GIẢI MÃ TÌM KIẾM TƯƠNG PHẢN</a:t>
              </a:r>
            </a:p>
          </p:txBody>
        </p:sp>
      </p:grpSp>
      <p:grpSp>
        <p:nvGrpSpPr>
          <p:cNvPr id="17" name="Group 17"/>
          <p:cNvGrpSpPr/>
          <p:nvPr/>
        </p:nvGrpSpPr>
        <p:grpSpPr>
          <a:xfrm>
            <a:off x="7644540" y="7029783"/>
            <a:ext cx="3086100" cy="1367426"/>
            <a:chOff x="0" y="0"/>
            <a:chExt cx="812800" cy="360145"/>
          </a:xfrm>
        </p:grpSpPr>
        <p:sp>
          <p:nvSpPr>
            <p:cNvPr id="18" name="Freeform 18"/>
            <p:cNvSpPr/>
            <p:nvPr/>
          </p:nvSpPr>
          <p:spPr>
            <a:xfrm>
              <a:off x="0" y="0"/>
              <a:ext cx="812800" cy="360145"/>
            </a:xfrm>
            <a:custGeom>
              <a:avLst/>
              <a:gdLst/>
              <a:ahLst/>
              <a:cxnLst/>
              <a:rect l="l" t="t" r="r" b="b"/>
              <a:pathLst>
                <a:path w="812800" h="360145">
                  <a:moveTo>
                    <a:pt x="127941" y="0"/>
                  </a:moveTo>
                  <a:lnTo>
                    <a:pt x="684859" y="0"/>
                  </a:lnTo>
                  <a:cubicBezTo>
                    <a:pt x="718791" y="0"/>
                    <a:pt x="751333" y="13479"/>
                    <a:pt x="775327" y="37473"/>
                  </a:cubicBezTo>
                  <a:cubicBezTo>
                    <a:pt x="799321" y="61467"/>
                    <a:pt x="812800" y="94009"/>
                    <a:pt x="812800" y="127941"/>
                  </a:cubicBezTo>
                  <a:lnTo>
                    <a:pt x="812800" y="232204"/>
                  </a:lnTo>
                  <a:cubicBezTo>
                    <a:pt x="812800" y="266136"/>
                    <a:pt x="799321" y="298679"/>
                    <a:pt x="775327" y="322672"/>
                  </a:cubicBezTo>
                  <a:cubicBezTo>
                    <a:pt x="751333" y="346666"/>
                    <a:pt x="718791" y="360145"/>
                    <a:pt x="684859" y="360145"/>
                  </a:cubicBezTo>
                  <a:lnTo>
                    <a:pt x="127941" y="360145"/>
                  </a:lnTo>
                  <a:cubicBezTo>
                    <a:pt x="94009" y="360145"/>
                    <a:pt x="61467" y="346666"/>
                    <a:pt x="37473" y="322672"/>
                  </a:cubicBezTo>
                  <a:cubicBezTo>
                    <a:pt x="13479" y="298679"/>
                    <a:pt x="0" y="266136"/>
                    <a:pt x="0" y="232204"/>
                  </a:cubicBezTo>
                  <a:lnTo>
                    <a:pt x="0" y="127941"/>
                  </a:lnTo>
                  <a:cubicBezTo>
                    <a:pt x="0" y="94009"/>
                    <a:pt x="13479" y="61467"/>
                    <a:pt x="37473" y="37473"/>
                  </a:cubicBezTo>
                  <a:cubicBezTo>
                    <a:pt x="61467" y="13479"/>
                    <a:pt x="94009" y="0"/>
                    <a:pt x="127941" y="0"/>
                  </a:cubicBezTo>
                  <a:close/>
                </a:path>
              </a:pathLst>
            </a:custGeom>
            <a:solidFill>
              <a:srgbClr val="6D86DD"/>
            </a:solidFill>
            <a:ln w="19050" cap="rnd">
              <a:solidFill>
                <a:srgbClr val="000000"/>
              </a:solidFill>
              <a:prstDash val="solid"/>
              <a:round/>
            </a:ln>
          </p:spPr>
          <p:txBody>
            <a:bodyPr/>
            <a:lstStyle/>
            <a:p>
              <a:endParaRPr lang="vi-VN"/>
            </a:p>
          </p:txBody>
        </p:sp>
        <p:sp>
          <p:nvSpPr>
            <p:cNvPr id="19" name="TextBox 19"/>
            <p:cNvSpPr txBox="1"/>
            <p:nvPr/>
          </p:nvSpPr>
          <p:spPr>
            <a:xfrm>
              <a:off x="0" y="-47625"/>
              <a:ext cx="812800" cy="407770"/>
            </a:xfrm>
            <a:prstGeom prst="rect">
              <a:avLst/>
            </a:prstGeom>
          </p:spPr>
          <p:txBody>
            <a:bodyPr lIns="50800" tIns="50800" rIns="50800" bIns="50800" rtlCol="0" anchor="ctr"/>
            <a:lstStyle/>
            <a:p>
              <a:pPr algn="ctr">
                <a:lnSpc>
                  <a:spcPts val="3268"/>
                </a:lnSpc>
              </a:pPr>
              <a:r>
                <a:rPr lang="en-US" sz="2334">
                  <a:solidFill>
                    <a:srgbClr val="000000"/>
                  </a:solidFill>
                  <a:latin typeface="Noto Serif Display Bold"/>
                  <a:ea typeface="Noto Serif Display Bold"/>
                  <a:cs typeface="Noto Serif Display Bold"/>
                  <a:sym typeface="Noto Serif Display Bold"/>
                </a:rPr>
                <a:t>HAI THÀNH PHẦN CHÍNH</a:t>
              </a:r>
            </a:p>
          </p:txBody>
        </p:sp>
      </p:grpSp>
      <p:sp>
        <p:nvSpPr>
          <p:cNvPr id="20" name="AutoShape 20"/>
          <p:cNvSpPr/>
          <p:nvPr/>
        </p:nvSpPr>
        <p:spPr>
          <a:xfrm flipH="1">
            <a:off x="6130065" y="7713496"/>
            <a:ext cx="1514475" cy="770026"/>
          </a:xfrm>
          <a:prstGeom prst="line">
            <a:avLst/>
          </a:prstGeom>
          <a:ln w="57150" cap="flat">
            <a:solidFill>
              <a:srgbClr val="000000"/>
            </a:solidFill>
            <a:prstDash val="solid"/>
            <a:headEnd type="none" w="sm" len="sm"/>
            <a:tailEnd type="arrow" w="med" len="sm"/>
          </a:ln>
        </p:spPr>
        <p:txBody>
          <a:bodyPr/>
          <a:lstStyle/>
          <a:p>
            <a:endParaRPr lang="vi-VN"/>
          </a:p>
        </p:txBody>
      </p:sp>
      <p:sp>
        <p:nvSpPr>
          <p:cNvPr id="21" name="AutoShape 21"/>
          <p:cNvSpPr/>
          <p:nvPr/>
        </p:nvSpPr>
        <p:spPr>
          <a:xfrm>
            <a:off x="10730640" y="7713496"/>
            <a:ext cx="1514475" cy="683713"/>
          </a:xfrm>
          <a:prstGeom prst="line">
            <a:avLst/>
          </a:prstGeom>
          <a:ln w="57150" cap="flat">
            <a:solidFill>
              <a:srgbClr val="000000"/>
            </a:solidFill>
            <a:prstDash val="solid"/>
            <a:headEnd type="none" w="sm" len="sm"/>
            <a:tailEnd type="arrow" w="med" len="sm"/>
          </a:ln>
        </p:spPr>
        <p:txBody>
          <a:bodyPr/>
          <a:lstStyle/>
          <a:p>
            <a:endParaRPr lang="vi-VN"/>
          </a:p>
        </p:txBody>
      </p:sp>
      <p:sp>
        <p:nvSpPr>
          <p:cNvPr id="22" name="AutoShape 22"/>
          <p:cNvSpPr/>
          <p:nvPr/>
        </p:nvSpPr>
        <p:spPr>
          <a:xfrm flipH="1">
            <a:off x="9187590" y="6164092"/>
            <a:ext cx="0" cy="865691"/>
          </a:xfrm>
          <a:prstGeom prst="line">
            <a:avLst/>
          </a:prstGeom>
          <a:ln w="57150" cap="flat">
            <a:solidFill>
              <a:srgbClr val="000000"/>
            </a:solidFill>
            <a:prstDash val="solid"/>
            <a:headEnd type="none" w="sm" len="sm"/>
            <a:tailEnd type="arrow" w="med" len="sm"/>
          </a:ln>
        </p:spPr>
        <p:txBody>
          <a:bodyPr/>
          <a:lstStyle/>
          <a:p>
            <a:endParaRPr lang="vi-VN"/>
          </a:p>
        </p:txBody>
      </p:sp>
      <p:sp>
        <p:nvSpPr>
          <p:cNvPr id="23" name="AutoShape 23"/>
          <p:cNvSpPr/>
          <p:nvPr/>
        </p:nvSpPr>
        <p:spPr>
          <a:xfrm flipH="1" flipV="1">
            <a:off x="3147665" y="3358004"/>
            <a:ext cx="3803588" cy="1462737"/>
          </a:xfrm>
          <a:prstGeom prst="line">
            <a:avLst/>
          </a:prstGeom>
          <a:ln w="38100" cap="flat">
            <a:solidFill>
              <a:srgbClr val="000000"/>
            </a:solidFill>
            <a:prstDash val="solid"/>
            <a:headEnd type="none" w="sm" len="sm"/>
            <a:tailEnd type="arrow" w="med" len="sm"/>
          </a:ln>
        </p:spPr>
        <p:txBody>
          <a:bodyPr/>
          <a:lstStyle/>
          <a:p>
            <a:endParaRPr lang="vi-VN"/>
          </a:p>
        </p:txBody>
      </p:sp>
      <p:sp>
        <p:nvSpPr>
          <p:cNvPr id="24" name="AutoShape 24"/>
          <p:cNvSpPr/>
          <p:nvPr/>
        </p:nvSpPr>
        <p:spPr>
          <a:xfrm flipV="1">
            <a:off x="11423926" y="3358004"/>
            <a:ext cx="3797272" cy="1462737"/>
          </a:xfrm>
          <a:prstGeom prst="line">
            <a:avLst/>
          </a:prstGeom>
          <a:ln w="38100" cap="flat">
            <a:solidFill>
              <a:srgbClr val="000000"/>
            </a:solidFill>
            <a:prstDash val="solid"/>
            <a:headEnd type="none" w="sm" len="sm"/>
            <a:tailEnd type="arrow" w="med" len="sm"/>
          </a:ln>
        </p:spPr>
        <p:txBody>
          <a:bodyPr/>
          <a:lstStyle/>
          <a:p>
            <a:endParaRPr lang="vi-VN"/>
          </a:p>
        </p:txBody>
      </p:sp>
      <p:grpSp>
        <p:nvGrpSpPr>
          <p:cNvPr id="25" name="Group 25"/>
          <p:cNvGrpSpPr/>
          <p:nvPr/>
        </p:nvGrpSpPr>
        <p:grpSpPr>
          <a:xfrm>
            <a:off x="880427" y="352307"/>
            <a:ext cx="4534478" cy="3005697"/>
            <a:chOff x="0" y="0"/>
            <a:chExt cx="6045970" cy="4007596"/>
          </a:xfrm>
        </p:grpSpPr>
        <p:grpSp>
          <p:nvGrpSpPr>
            <p:cNvPr id="26" name="Group 26"/>
            <p:cNvGrpSpPr/>
            <p:nvPr/>
          </p:nvGrpSpPr>
          <p:grpSpPr>
            <a:xfrm>
              <a:off x="0" y="0"/>
              <a:ext cx="6045970" cy="4007596"/>
              <a:chOff x="0" y="0"/>
              <a:chExt cx="1194266" cy="791624"/>
            </a:xfrm>
          </p:grpSpPr>
          <p:sp>
            <p:nvSpPr>
              <p:cNvPr id="27" name="Freeform 27"/>
              <p:cNvSpPr/>
              <p:nvPr/>
            </p:nvSpPr>
            <p:spPr>
              <a:xfrm>
                <a:off x="0" y="0"/>
                <a:ext cx="1194266" cy="791624"/>
              </a:xfrm>
              <a:custGeom>
                <a:avLst/>
                <a:gdLst/>
                <a:ahLst/>
                <a:cxnLst/>
                <a:rect l="l" t="t" r="r" b="b"/>
                <a:pathLst>
                  <a:path w="1194266" h="791624">
                    <a:moveTo>
                      <a:pt x="0" y="0"/>
                    </a:moveTo>
                    <a:lnTo>
                      <a:pt x="1194266" y="0"/>
                    </a:lnTo>
                    <a:lnTo>
                      <a:pt x="1194266" y="791624"/>
                    </a:lnTo>
                    <a:lnTo>
                      <a:pt x="0" y="791624"/>
                    </a:lnTo>
                    <a:close/>
                  </a:path>
                </a:pathLst>
              </a:custGeom>
              <a:solidFill>
                <a:srgbClr val="EEEEEE"/>
              </a:solidFill>
              <a:ln w="9525" cap="sq">
                <a:solidFill>
                  <a:srgbClr val="000000"/>
                </a:solidFill>
                <a:prstDash val="solid"/>
                <a:miter/>
              </a:ln>
            </p:spPr>
            <p:txBody>
              <a:bodyPr/>
              <a:lstStyle/>
              <a:p>
                <a:endParaRPr lang="vi-VN"/>
              </a:p>
            </p:txBody>
          </p:sp>
          <p:sp>
            <p:nvSpPr>
              <p:cNvPr id="28" name="TextBox 28"/>
              <p:cNvSpPr txBox="1"/>
              <p:nvPr/>
            </p:nvSpPr>
            <p:spPr>
              <a:xfrm>
                <a:off x="0" y="-38100"/>
                <a:ext cx="1194266" cy="829724"/>
              </a:xfrm>
              <a:prstGeom prst="rect">
                <a:avLst/>
              </a:prstGeom>
            </p:spPr>
            <p:txBody>
              <a:bodyPr lIns="50800" tIns="50800" rIns="50800" bIns="50800" rtlCol="0" anchor="ctr"/>
              <a:lstStyle/>
              <a:p>
                <a:pPr algn="ctr">
                  <a:lnSpc>
                    <a:spcPts val="2848"/>
                  </a:lnSpc>
                </a:pPr>
                <a:endParaRPr/>
              </a:p>
            </p:txBody>
          </p:sp>
        </p:grpSp>
        <p:sp>
          <p:nvSpPr>
            <p:cNvPr id="29" name="TextBox 29"/>
            <p:cNvSpPr txBox="1"/>
            <p:nvPr/>
          </p:nvSpPr>
          <p:spPr>
            <a:xfrm>
              <a:off x="0" y="979863"/>
              <a:ext cx="6045970" cy="1825305"/>
            </a:xfrm>
            <a:prstGeom prst="rect">
              <a:avLst/>
            </a:prstGeom>
          </p:spPr>
          <p:txBody>
            <a:bodyPr lIns="0" tIns="0" rIns="0" bIns="0" rtlCol="0" anchor="t">
              <a:spAutoFit/>
            </a:bodyPr>
            <a:lstStyle/>
            <a:p>
              <a:pPr algn="ctr">
                <a:lnSpc>
                  <a:spcPts val="3688"/>
                </a:lnSpc>
                <a:spcBef>
                  <a:spcPct val="0"/>
                </a:spcBef>
              </a:pPr>
              <a:r>
                <a:rPr lang="en-US" sz="2634">
                  <a:solidFill>
                    <a:srgbClr val="000000"/>
                  </a:solidFill>
                  <a:latin typeface="Noto Serif Display Bold"/>
                  <a:ea typeface="Noto Serif Display Bold"/>
                  <a:cs typeface="Noto Serif Display Bold"/>
                  <a:sym typeface="Noto Serif Display Bold"/>
                </a:rPr>
                <a:t>MỘT KHUNG PHƯƠNG PHÁP MỚI SỬ DỤNG HỌC TƯƠNG PHẢN  </a:t>
              </a:r>
            </a:p>
          </p:txBody>
        </p:sp>
      </p:grpSp>
      <p:grpSp>
        <p:nvGrpSpPr>
          <p:cNvPr id="30" name="Group 30"/>
          <p:cNvGrpSpPr/>
          <p:nvPr/>
        </p:nvGrpSpPr>
        <p:grpSpPr>
          <a:xfrm>
            <a:off x="12427192" y="352307"/>
            <a:ext cx="5588012" cy="3005697"/>
            <a:chOff x="0" y="0"/>
            <a:chExt cx="7450683" cy="4007596"/>
          </a:xfrm>
        </p:grpSpPr>
        <p:grpSp>
          <p:nvGrpSpPr>
            <p:cNvPr id="31" name="Group 31"/>
            <p:cNvGrpSpPr/>
            <p:nvPr/>
          </p:nvGrpSpPr>
          <p:grpSpPr>
            <a:xfrm>
              <a:off x="0" y="0"/>
              <a:ext cx="7450683" cy="4007596"/>
              <a:chOff x="0" y="0"/>
              <a:chExt cx="1471740" cy="791624"/>
            </a:xfrm>
          </p:grpSpPr>
          <p:sp>
            <p:nvSpPr>
              <p:cNvPr id="32" name="Freeform 32"/>
              <p:cNvSpPr/>
              <p:nvPr/>
            </p:nvSpPr>
            <p:spPr>
              <a:xfrm>
                <a:off x="0" y="0"/>
                <a:ext cx="1471740" cy="791624"/>
              </a:xfrm>
              <a:custGeom>
                <a:avLst/>
                <a:gdLst/>
                <a:ahLst/>
                <a:cxnLst/>
                <a:rect l="l" t="t" r="r" b="b"/>
                <a:pathLst>
                  <a:path w="1471740" h="791624">
                    <a:moveTo>
                      <a:pt x="0" y="0"/>
                    </a:moveTo>
                    <a:lnTo>
                      <a:pt x="1471740" y="0"/>
                    </a:lnTo>
                    <a:lnTo>
                      <a:pt x="1471740" y="791624"/>
                    </a:lnTo>
                    <a:lnTo>
                      <a:pt x="0" y="791624"/>
                    </a:lnTo>
                    <a:close/>
                  </a:path>
                </a:pathLst>
              </a:custGeom>
              <a:solidFill>
                <a:srgbClr val="EEEEEE"/>
              </a:solidFill>
              <a:ln w="9525" cap="sq">
                <a:solidFill>
                  <a:srgbClr val="000000"/>
                </a:solidFill>
                <a:prstDash val="solid"/>
                <a:miter/>
              </a:ln>
            </p:spPr>
            <p:txBody>
              <a:bodyPr/>
              <a:lstStyle/>
              <a:p>
                <a:endParaRPr lang="vi-VN"/>
              </a:p>
            </p:txBody>
          </p:sp>
          <p:sp>
            <p:nvSpPr>
              <p:cNvPr id="33" name="TextBox 33"/>
              <p:cNvSpPr txBox="1"/>
              <p:nvPr/>
            </p:nvSpPr>
            <p:spPr>
              <a:xfrm>
                <a:off x="0" y="-38100"/>
                <a:ext cx="1471740" cy="829724"/>
              </a:xfrm>
              <a:prstGeom prst="rect">
                <a:avLst/>
              </a:prstGeom>
            </p:spPr>
            <p:txBody>
              <a:bodyPr lIns="50800" tIns="50800" rIns="50800" bIns="50800" rtlCol="0" anchor="ctr"/>
              <a:lstStyle/>
              <a:p>
                <a:pPr algn="ctr">
                  <a:lnSpc>
                    <a:spcPts val="2848"/>
                  </a:lnSpc>
                </a:pPr>
                <a:endParaRPr/>
              </a:p>
            </p:txBody>
          </p:sp>
        </p:grpSp>
        <p:sp>
          <p:nvSpPr>
            <p:cNvPr id="34" name="TextBox 34"/>
            <p:cNvSpPr txBox="1"/>
            <p:nvPr/>
          </p:nvSpPr>
          <p:spPr>
            <a:xfrm>
              <a:off x="0" y="979863"/>
              <a:ext cx="7450683" cy="1825305"/>
            </a:xfrm>
            <a:prstGeom prst="rect">
              <a:avLst/>
            </a:prstGeom>
          </p:spPr>
          <p:txBody>
            <a:bodyPr lIns="0" tIns="0" rIns="0" bIns="0" rtlCol="0" anchor="t">
              <a:spAutoFit/>
            </a:bodyPr>
            <a:lstStyle/>
            <a:p>
              <a:pPr algn="ctr">
                <a:lnSpc>
                  <a:spcPts val="3688"/>
                </a:lnSpc>
                <a:spcBef>
                  <a:spcPct val="0"/>
                </a:spcBef>
              </a:pPr>
              <a:r>
                <a:rPr lang="en-US" sz="2634">
                  <a:solidFill>
                    <a:srgbClr val="000000"/>
                  </a:solidFill>
                  <a:latin typeface="Noto Serif Display Bold"/>
                  <a:ea typeface="Noto Serif Display Bold"/>
                  <a:cs typeface="Noto Serif Display Bold"/>
                  <a:sym typeface="Noto Serif Display Bold"/>
                </a:rPr>
                <a:t>KHẮC PHỤC VẤN ĐỀ VĂN BẢN KHÔNG TỰ NHIÊN VÀ LẶP LẠI KHÔNG MONG MUỐN</a:t>
              </a:r>
            </a:p>
          </p:txBody>
        </p:sp>
      </p:gr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341" b="-11341"/>
            </a:stretch>
          </a:blipFill>
        </p:spPr>
        <p:txBody>
          <a:bodyPr/>
          <a:lstStyle/>
          <a:p>
            <a:endParaRPr lang="vi-VN"/>
          </a:p>
        </p:txBody>
      </p:sp>
      <p:sp>
        <p:nvSpPr>
          <p:cNvPr id="3" name="TextBox 3"/>
          <p:cNvSpPr txBox="1"/>
          <p:nvPr/>
        </p:nvSpPr>
        <p:spPr>
          <a:xfrm>
            <a:off x="4606769" y="3168899"/>
            <a:ext cx="10544980" cy="3370869"/>
          </a:xfrm>
          <a:prstGeom prst="rect">
            <a:avLst/>
          </a:prstGeom>
        </p:spPr>
        <p:txBody>
          <a:bodyPr lIns="0" tIns="0" rIns="0" bIns="0" rtlCol="0" anchor="t">
            <a:spAutoFit/>
          </a:bodyPr>
          <a:lstStyle/>
          <a:p>
            <a:pPr algn="ctr">
              <a:lnSpc>
                <a:spcPts val="13540"/>
              </a:lnSpc>
            </a:pPr>
            <a:r>
              <a:rPr lang="en-US" sz="9672">
                <a:solidFill>
                  <a:srgbClr val="000000"/>
                </a:solidFill>
                <a:latin typeface="Noto Serif Display Bold"/>
                <a:ea typeface="Noto Serif Display Bold"/>
                <a:cs typeface="Noto Serif Display Bold"/>
                <a:sym typeface="Noto Serif Display Bold"/>
              </a:rPr>
              <a:t>II. Phương Pháp Đề Xuất</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2779" y="-88479"/>
            <a:ext cx="18693558" cy="18693558"/>
          </a:xfrm>
          <a:custGeom>
            <a:avLst/>
            <a:gdLst/>
            <a:ahLst/>
            <a:cxnLst/>
            <a:rect l="l" t="t" r="r" b="b"/>
            <a:pathLst>
              <a:path w="18693558" h="18693558">
                <a:moveTo>
                  <a:pt x="0" y="0"/>
                </a:moveTo>
                <a:lnTo>
                  <a:pt x="18693558" y="0"/>
                </a:lnTo>
                <a:lnTo>
                  <a:pt x="18693558" y="18693558"/>
                </a:lnTo>
                <a:lnTo>
                  <a:pt x="0" y="18693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TextBox 3"/>
          <p:cNvSpPr txBox="1"/>
          <p:nvPr/>
        </p:nvSpPr>
        <p:spPr>
          <a:xfrm>
            <a:off x="1165769" y="2385727"/>
            <a:ext cx="7978231" cy="7670467"/>
          </a:xfrm>
          <a:prstGeom prst="rect">
            <a:avLst/>
          </a:prstGeom>
        </p:spPr>
        <p:txBody>
          <a:bodyPr lIns="0" tIns="0" rIns="0" bIns="0" rtlCol="0" anchor="t">
            <a:spAutoFit/>
          </a:bodyPr>
          <a:lstStyle/>
          <a:p>
            <a:pPr algn="l">
              <a:lnSpc>
                <a:spcPts val="6810"/>
              </a:lnSpc>
            </a:pPr>
            <a:r>
              <a:rPr lang="en-US" sz="4899">
                <a:solidFill>
                  <a:srgbClr val="000000"/>
                </a:solidFill>
                <a:latin typeface="Noto Serif Display Bold"/>
                <a:ea typeface="Noto Serif Display Bold"/>
                <a:cs typeface="Noto Serif Display Bold"/>
                <a:sym typeface="Noto Serif Display Bold"/>
              </a:rPr>
              <a:t>Bao gồm 2 phương pháp :</a:t>
            </a:r>
          </a:p>
          <a:p>
            <a:pPr algn="l">
              <a:lnSpc>
                <a:spcPts val="5837"/>
              </a:lnSpc>
            </a:pPr>
            <a:endParaRPr lang="en-US" sz="4899">
              <a:solidFill>
                <a:srgbClr val="000000"/>
              </a:solidFill>
              <a:latin typeface="Noto Serif Display Bold"/>
              <a:ea typeface="Noto Serif Display Bold"/>
              <a:cs typeface="Noto Serif Display Bold"/>
              <a:sym typeface="Noto Serif Display Bold"/>
            </a:endParaRPr>
          </a:p>
          <a:p>
            <a:pPr marL="1014719" lvl="1" indent="-507360" algn="l">
              <a:lnSpc>
                <a:spcPts val="6532"/>
              </a:lnSpc>
              <a:buAutoNum type="arabicPeriod"/>
            </a:pPr>
            <a:r>
              <a:rPr lang="en-US" sz="4699">
                <a:solidFill>
                  <a:srgbClr val="000000"/>
                </a:solidFill>
                <a:latin typeface="Noto Serif Display"/>
                <a:ea typeface="Noto Serif Display"/>
                <a:cs typeface="Noto Serif Display"/>
                <a:sym typeface="Noto Serif Display"/>
              </a:rPr>
              <a:t>Huấn luyện đối lập (Contrastive Training)</a:t>
            </a:r>
          </a:p>
          <a:p>
            <a:pPr algn="l">
              <a:lnSpc>
                <a:spcPts val="6532"/>
              </a:lnSpc>
            </a:pPr>
            <a:endParaRPr lang="en-US" sz="4699">
              <a:solidFill>
                <a:srgbClr val="000000"/>
              </a:solidFill>
              <a:latin typeface="Noto Serif Display"/>
              <a:ea typeface="Noto Serif Display"/>
              <a:cs typeface="Noto Serif Display"/>
              <a:sym typeface="Noto Serif Display"/>
            </a:endParaRPr>
          </a:p>
          <a:p>
            <a:pPr algn="l">
              <a:lnSpc>
                <a:spcPts val="6532"/>
              </a:lnSpc>
            </a:pPr>
            <a:r>
              <a:rPr lang="en-US" sz="4699">
                <a:solidFill>
                  <a:srgbClr val="000000"/>
                </a:solidFill>
                <a:latin typeface="Noto Serif Display"/>
                <a:ea typeface="Noto Serif Display"/>
                <a:cs typeface="Noto Serif Display"/>
                <a:sym typeface="Noto Serif Display"/>
              </a:rPr>
              <a:t>   2.Tìm kiếm đối lập</a:t>
            </a:r>
          </a:p>
          <a:p>
            <a:pPr algn="l">
              <a:lnSpc>
                <a:spcPts val="6532"/>
              </a:lnSpc>
            </a:pPr>
            <a:r>
              <a:rPr lang="en-US" sz="4699">
                <a:solidFill>
                  <a:srgbClr val="000000"/>
                </a:solidFill>
                <a:latin typeface="Noto Serif Display"/>
                <a:ea typeface="Noto Serif Display"/>
                <a:cs typeface="Noto Serif Display"/>
                <a:sym typeface="Noto Serif Display"/>
              </a:rPr>
              <a:t>       (Contrastive Search )</a:t>
            </a:r>
          </a:p>
          <a:p>
            <a:pPr algn="l">
              <a:lnSpc>
                <a:spcPts val="3835"/>
              </a:lnSpc>
            </a:pPr>
            <a:endParaRPr lang="en-US" sz="4699">
              <a:solidFill>
                <a:srgbClr val="000000"/>
              </a:solidFill>
              <a:latin typeface="Noto Serif Display"/>
              <a:ea typeface="Noto Serif Display"/>
              <a:cs typeface="Noto Serif Display"/>
              <a:sym typeface="Noto Serif Display"/>
            </a:endParaRPr>
          </a:p>
          <a:p>
            <a:pPr algn="l">
              <a:lnSpc>
                <a:spcPts val="3835"/>
              </a:lnSpc>
            </a:pPr>
            <a:endParaRPr lang="en-US" sz="4699">
              <a:solidFill>
                <a:srgbClr val="000000"/>
              </a:solidFill>
              <a:latin typeface="Noto Serif Display"/>
              <a:ea typeface="Noto Serif Display"/>
              <a:cs typeface="Noto Serif Display"/>
              <a:sym typeface="Noto Serif Display"/>
            </a:endParaRPr>
          </a:p>
          <a:p>
            <a:pPr algn="l">
              <a:lnSpc>
                <a:spcPts val="3835"/>
              </a:lnSpc>
            </a:pPr>
            <a:endParaRPr lang="en-US" sz="4699">
              <a:solidFill>
                <a:srgbClr val="000000"/>
              </a:solidFill>
              <a:latin typeface="Noto Serif Display"/>
              <a:ea typeface="Noto Serif Display"/>
              <a:cs typeface="Noto Serif Display"/>
              <a:sym typeface="Noto Serif Display"/>
            </a:endParaRPr>
          </a:p>
          <a:p>
            <a:pPr algn="l">
              <a:lnSpc>
                <a:spcPts val="3835"/>
              </a:lnSpc>
            </a:pPr>
            <a:endParaRPr lang="en-US" sz="4699">
              <a:solidFill>
                <a:srgbClr val="000000"/>
              </a:solidFill>
              <a:latin typeface="Noto Serif Display"/>
              <a:ea typeface="Noto Serif Display"/>
              <a:cs typeface="Noto Serif Display"/>
              <a:sym typeface="Noto Serif Display"/>
            </a:endParaRPr>
          </a:p>
        </p:txBody>
      </p:sp>
      <p:sp>
        <p:nvSpPr>
          <p:cNvPr id="4" name="Freeform 4"/>
          <p:cNvSpPr/>
          <p:nvPr/>
        </p:nvSpPr>
        <p:spPr>
          <a:xfrm>
            <a:off x="158991" y="8882144"/>
            <a:ext cx="1429212" cy="1230498"/>
          </a:xfrm>
          <a:custGeom>
            <a:avLst/>
            <a:gdLst/>
            <a:ahLst/>
            <a:cxnLst/>
            <a:rect l="l" t="t" r="r" b="b"/>
            <a:pathLst>
              <a:path w="1429212" h="1230498">
                <a:moveTo>
                  <a:pt x="0" y="0"/>
                </a:moveTo>
                <a:lnTo>
                  <a:pt x="1429213" y="0"/>
                </a:lnTo>
                <a:lnTo>
                  <a:pt x="1429213" y="1230498"/>
                </a:lnTo>
                <a:lnTo>
                  <a:pt x="0" y="12304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16245605" y="217274"/>
            <a:ext cx="1714689" cy="1622852"/>
          </a:xfrm>
          <a:custGeom>
            <a:avLst/>
            <a:gdLst/>
            <a:ahLst/>
            <a:cxnLst/>
            <a:rect l="l" t="t" r="r" b="b"/>
            <a:pathLst>
              <a:path w="1714689" h="1622852">
                <a:moveTo>
                  <a:pt x="0" y="0"/>
                </a:moveTo>
                <a:lnTo>
                  <a:pt x="1714689" y="0"/>
                </a:lnTo>
                <a:lnTo>
                  <a:pt x="1714689" y="1622852"/>
                </a:lnTo>
                <a:lnTo>
                  <a:pt x="0" y="162285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vi-VN"/>
          </a:p>
        </p:txBody>
      </p:sp>
      <p:sp>
        <p:nvSpPr>
          <p:cNvPr id="6" name="Freeform 6"/>
          <p:cNvSpPr/>
          <p:nvPr/>
        </p:nvSpPr>
        <p:spPr>
          <a:xfrm>
            <a:off x="16802146" y="8882144"/>
            <a:ext cx="914307" cy="1058672"/>
          </a:xfrm>
          <a:custGeom>
            <a:avLst/>
            <a:gdLst/>
            <a:ahLst/>
            <a:cxnLst/>
            <a:rect l="l" t="t" r="r" b="b"/>
            <a:pathLst>
              <a:path w="914307" h="1058672">
                <a:moveTo>
                  <a:pt x="0" y="0"/>
                </a:moveTo>
                <a:lnTo>
                  <a:pt x="914308" y="0"/>
                </a:lnTo>
                <a:lnTo>
                  <a:pt x="914308" y="1058671"/>
                </a:lnTo>
                <a:lnTo>
                  <a:pt x="0" y="10586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9363892" y="2717801"/>
            <a:ext cx="8596402" cy="5630231"/>
          </a:xfrm>
          <a:custGeom>
            <a:avLst/>
            <a:gdLst/>
            <a:ahLst/>
            <a:cxnLst/>
            <a:rect l="l" t="t" r="r" b="b"/>
            <a:pathLst>
              <a:path w="8596402" h="5630231">
                <a:moveTo>
                  <a:pt x="0" y="0"/>
                </a:moveTo>
                <a:lnTo>
                  <a:pt x="8596402" y="0"/>
                </a:lnTo>
                <a:lnTo>
                  <a:pt x="8596402" y="5630231"/>
                </a:lnTo>
                <a:lnTo>
                  <a:pt x="0" y="5630231"/>
                </a:lnTo>
                <a:lnTo>
                  <a:pt x="0" y="0"/>
                </a:lnTo>
                <a:close/>
              </a:path>
            </a:pathLst>
          </a:custGeom>
          <a:blipFill>
            <a:blip r:embed="rId10"/>
            <a:stretch>
              <a:fillRect/>
            </a:stretch>
          </a:blipFill>
        </p:spPr>
        <p:txBody>
          <a:bodyPr/>
          <a:lstStyle/>
          <a:p>
            <a:endParaRPr lang="vi-VN"/>
          </a:p>
        </p:txBody>
      </p:sp>
      <p:sp>
        <p:nvSpPr>
          <p:cNvPr id="8" name="TextBox 8"/>
          <p:cNvSpPr txBox="1"/>
          <p:nvPr/>
        </p:nvSpPr>
        <p:spPr>
          <a:xfrm>
            <a:off x="546277" y="555941"/>
            <a:ext cx="12360276" cy="1010287"/>
          </a:xfrm>
          <a:prstGeom prst="rect">
            <a:avLst/>
          </a:prstGeom>
        </p:spPr>
        <p:txBody>
          <a:bodyPr lIns="0" tIns="0" rIns="0" bIns="0" rtlCol="0" anchor="t">
            <a:spAutoFit/>
          </a:bodyPr>
          <a:lstStyle/>
          <a:p>
            <a:pPr marL="0" lvl="0" indent="0" algn="l">
              <a:lnSpc>
                <a:spcPts val="7630"/>
              </a:lnSpc>
              <a:spcBef>
                <a:spcPct val="0"/>
              </a:spcBef>
            </a:pPr>
            <a:r>
              <a:rPr lang="en-US" sz="7000">
                <a:solidFill>
                  <a:srgbClr val="000000"/>
                </a:solidFill>
                <a:latin typeface="DejaVu Serif Bold"/>
                <a:ea typeface="DejaVu Serif Bold"/>
                <a:cs typeface="DejaVu Serif Bold"/>
                <a:sym typeface="DejaVu Serif Bold"/>
              </a:rPr>
              <a:t>II. Phương pháp đề xuất </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3278</Words>
  <Application>Microsoft Office PowerPoint</Application>
  <PresentationFormat>Custom</PresentationFormat>
  <Paragraphs>240</Paragraphs>
  <Slides>38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Saira ExtraCondensed Semi-Bold</vt:lpstr>
      <vt:lpstr>Open Sans Bold</vt:lpstr>
      <vt:lpstr>Calibri</vt:lpstr>
      <vt:lpstr>Noto Serif Display</vt:lpstr>
      <vt:lpstr>Canva Sans Bold</vt:lpstr>
      <vt:lpstr>Noto Serif Display Semi-Bold</vt:lpstr>
      <vt:lpstr>DejaVu Serif Bold</vt:lpstr>
      <vt:lpstr>Open Sans</vt:lpstr>
      <vt:lpstr>Noto Serif Display Bold</vt:lpstr>
      <vt:lpstr>Arimo Bold</vt:lpstr>
      <vt:lpstr>Arial</vt:lpstr>
      <vt:lpstr>Arimo</vt:lpstr>
      <vt:lpstr>Noto Serif Display Italics</vt:lpstr>
      <vt:lpstr>DejaVu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 Nhóm 7 - SimCTG</dc:title>
  <cp:lastModifiedBy>Huỳnh Như Ý</cp:lastModifiedBy>
  <cp:revision>2</cp:revision>
  <dcterms:created xsi:type="dcterms:W3CDTF">2006-08-16T00:00:00Z</dcterms:created>
  <dcterms:modified xsi:type="dcterms:W3CDTF">2024-07-20T11:15:34Z</dcterms:modified>
  <dc:identifier>DAGAOu0PBgY</dc:identifier>
</cp:coreProperties>
</file>